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Poppins Ultra-Bold" charset="1" panose="00000900000000000000"/>
      <p:regular r:id="rId19"/>
    </p:embeddedFont>
    <p:embeddedFont>
      <p:font typeface="Poppins Semi-Bold" charset="1" panose="00000700000000000000"/>
      <p:regular r:id="rId20"/>
    </p:embeddedFont>
    <p:embeddedFont>
      <p:font typeface="Poppin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drive.google.com/file/d/1EL5F5iyImlcMVqH1rFAJzoAXhMyy3dFu/view?usp=drive_link" TargetMode="External" Type="http://schemas.openxmlformats.org/officeDocument/2006/relationships/hyperlink"/><Relationship Id="rId7" Target="https://docs.google.com/spreadsheets/d/16s06gZ3hjUsSmBU2VBkayGpfoQbCVFPT/edit?usp=drive_link&amp;ouid=117046160201599489244&amp;rtpof=true&amp;sd=true" TargetMode="External" Type="http://schemas.openxmlformats.org/officeDocument/2006/relationships/hyperlink"/><Relationship Id="rId8" Target="https://drive.google.com/file/d/1HGN4bnbCV-jPMK-8KlFP83fTfGxgqxMR/view?usp=drive_link"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63080" cy="10288743"/>
            <a:chOff x="0" y="0"/>
            <a:chExt cx="15972092" cy="20899285"/>
          </a:xfrm>
        </p:grpSpPr>
        <p:sp>
          <p:nvSpPr>
            <p:cNvPr name="Freeform 3" id="3"/>
            <p:cNvSpPr/>
            <p:nvPr/>
          </p:nvSpPr>
          <p:spPr>
            <a:xfrm flipH="false" flipV="false" rot="0">
              <a:off x="0" y="0"/>
              <a:ext cx="15972028" cy="20899247"/>
            </a:xfrm>
            <a:custGeom>
              <a:avLst/>
              <a:gdLst/>
              <a:ahLst/>
              <a:cxnLst/>
              <a:rect r="r" b="b" t="t" l="l"/>
              <a:pathLst>
                <a:path h="20899247" w="15972028">
                  <a:moveTo>
                    <a:pt x="0" y="0"/>
                  </a:moveTo>
                  <a:lnTo>
                    <a:pt x="0" y="20899247"/>
                  </a:lnTo>
                  <a:lnTo>
                    <a:pt x="8776462" y="20899247"/>
                  </a:lnTo>
                  <a:lnTo>
                    <a:pt x="15972028" y="8573262"/>
                  </a:lnTo>
                  <a:lnTo>
                    <a:pt x="11004550" y="0"/>
                  </a:lnTo>
                  <a:close/>
                </a:path>
              </a:pathLst>
            </a:custGeom>
            <a:blipFill>
              <a:blip r:embed="rId2"/>
              <a:stretch>
                <a:fillRect l="-99980" t="-33657" r="-120531" b="-31783"/>
              </a:stretch>
            </a:blipFill>
          </p:spPr>
        </p:sp>
      </p:grpSp>
      <p:grpSp>
        <p:nvGrpSpPr>
          <p:cNvPr name="Group 4" id="4"/>
          <p:cNvGrpSpPr/>
          <p:nvPr/>
        </p:nvGrpSpPr>
        <p:grpSpPr>
          <a:xfrm rot="-10800000">
            <a:off x="6256931" y="8299744"/>
            <a:ext cx="2451270" cy="2177133"/>
            <a:chOff x="0" y="0"/>
            <a:chExt cx="772341" cy="685967"/>
          </a:xfrm>
        </p:grpSpPr>
        <p:sp>
          <p:nvSpPr>
            <p:cNvPr name="Freeform 5" id="5"/>
            <p:cNvSpPr/>
            <p:nvPr/>
          </p:nvSpPr>
          <p:spPr>
            <a:xfrm flipH="false" flipV="false" rot="0">
              <a:off x="0" y="0"/>
              <a:ext cx="772341" cy="685967"/>
            </a:xfrm>
            <a:custGeom>
              <a:avLst/>
              <a:gdLst/>
              <a:ahLst/>
              <a:cxnLst/>
              <a:rect r="r" b="b" t="t" l="l"/>
              <a:pathLst>
                <a:path h="685967" w="772341">
                  <a:moveTo>
                    <a:pt x="386171" y="685967"/>
                  </a:moveTo>
                  <a:lnTo>
                    <a:pt x="772341" y="0"/>
                  </a:lnTo>
                  <a:lnTo>
                    <a:pt x="0" y="0"/>
                  </a:lnTo>
                  <a:lnTo>
                    <a:pt x="386171" y="685967"/>
                  </a:lnTo>
                  <a:close/>
                </a:path>
              </a:pathLst>
            </a:custGeom>
            <a:solidFill>
              <a:srgbClr val="25303C"/>
            </a:solidFill>
          </p:spPr>
        </p:sp>
        <p:sp>
          <p:nvSpPr>
            <p:cNvPr name="TextBox 6" id="6"/>
            <p:cNvSpPr txBox="true"/>
            <p:nvPr/>
          </p:nvSpPr>
          <p:spPr>
            <a:xfrm>
              <a:off x="120678" y="-8152"/>
              <a:ext cx="530985" cy="37563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3567425">
            <a:off x="3042624" y="-385219"/>
            <a:ext cx="7690820" cy="2023107"/>
            <a:chOff x="0" y="0"/>
            <a:chExt cx="1346908" cy="354311"/>
          </a:xfrm>
        </p:grpSpPr>
        <p:sp>
          <p:nvSpPr>
            <p:cNvPr name="Freeform 8" id="8"/>
            <p:cNvSpPr/>
            <p:nvPr/>
          </p:nvSpPr>
          <p:spPr>
            <a:xfrm flipH="false" flipV="false" rot="0">
              <a:off x="0" y="0"/>
              <a:ext cx="1346908" cy="354311"/>
            </a:xfrm>
            <a:custGeom>
              <a:avLst/>
              <a:gdLst/>
              <a:ahLst/>
              <a:cxnLst/>
              <a:rect r="r" b="b" t="t" l="l"/>
              <a:pathLst>
                <a:path h="354311" w="1346908">
                  <a:moveTo>
                    <a:pt x="1143708" y="0"/>
                  </a:moveTo>
                  <a:lnTo>
                    <a:pt x="0" y="0"/>
                  </a:lnTo>
                  <a:lnTo>
                    <a:pt x="203200" y="354311"/>
                  </a:lnTo>
                  <a:lnTo>
                    <a:pt x="1346908" y="354311"/>
                  </a:lnTo>
                  <a:lnTo>
                    <a:pt x="1143708" y="0"/>
                  </a:lnTo>
                  <a:close/>
                </a:path>
              </a:pathLst>
            </a:custGeom>
            <a:solidFill>
              <a:srgbClr val="25303C"/>
            </a:solidFill>
          </p:spPr>
        </p:sp>
        <p:sp>
          <p:nvSpPr>
            <p:cNvPr name="TextBox 9" id="9"/>
            <p:cNvSpPr txBox="true"/>
            <p:nvPr/>
          </p:nvSpPr>
          <p:spPr>
            <a:xfrm>
              <a:off x="101600" y="-57150"/>
              <a:ext cx="1143708" cy="4114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567425">
            <a:off x="5521455" y="545174"/>
            <a:ext cx="4522503" cy="830410"/>
            <a:chOff x="0" y="0"/>
            <a:chExt cx="1929615" cy="354311"/>
          </a:xfrm>
        </p:grpSpPr>
        <p:sp>
          <p:nvSpPr>
            <p:cNvPr name="Freeform 11" id="11"/>
            <p:cNvSpPr/>
            <p:nvPr/>
          </p:nvSpPr>
          <p:spPr>
            <a:xfrm flipH="false" flipV="false" rot="0">
              <a:off x="0" y="0"/>
              <a:ext cx="1929615" cy="354311"/>
            </a:xfrm>
            <a:custGeom>
              <a:avLst/>
              <a:gdLst/>
              <a:ahLst/>
              <a:cxnLst/>
              <a:rect r="r" b="b" t="t" l="l"/>
              <a:pathLst>
                <a:path h="354311" w="1929615">
                  <a:moveTo>
                    <a:pt x="1726415" y="0"/>
                  </a:moveTo>
                  <a:lnTo>
                    <a:pt x="0" y="0"/>
                  </a:lnTo>
                  <a:lnTo>
                    <a:pt x="203200" y="354311"/>
                  </a:lnTo>
                  <a:lnTo>
                    <a:pt x="1929615" y="354311"/>
                  </a:lnTo>
                  <a:lnTo>
                    <a:pt x="1726415" y="0"/>
                  </a:lnTo>
                  <a:close/>
                </a:path>
              </a:pathLst>
            </a:custGeom>
            <a:solidFill>
              <a:srgbClr val="4050AB"/>
            </a:solidFill>
          </p:spPr>
        </p:sp>
        <p:sp>
          <p:nvSpPr>
            <p:cNvPr name="TextBox 12" id="12"/>
            <p:cNvSpPr txBox="true"/>
            <p:nvPr/>
          </p:nvSpPr>
          <p:spPr>
            <a:xfrm>
              <a:off x="101600" y="-57150"/>
              <a:ext cx="1726415" cy="41146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567425">
            <a:off x="5906595" y="9092134"/>
            <a:ext cx="4708710" cy="727767"/>
            <a:chOff x="0" y="0"/>
            <a:chExt cx="2292417" cy="354311"/>
          </a:xfrm>
        </p:grpSpPr>
        <p:sp>
          <p:nvSpPr>
            <p:cNvPr name="Freeform 14" id="14"/>
            <p:cNvSpPr/>
            <p:nvPr/>
          </p:nvSpPr>
          <p:spPr>
            <a:xfrm flipH="false" flipV="false" rot="0">
              <a:off x="0" y="0"/>
              <a:ext cx="2292417" cy="354311"/>
            </a:xfrm>
            <a:custGeom>
              <a:avLst/>
              <a:gdLst/>
              <a:ahLst/>
              <a:cxnLst/>
              <a:rect r="r" b="b" t="t" l="l"/>
              <a:pathLst>
                <a:path h="354311" w="2292417">
                  <a:moveTo>
                    <a:pt x="2089217" y="0"/>
                  </a:moveTo>
                  <a:lnTo>
                    <a:pt x="0" y="0"/>
                  </a:lnTo>
                  <a:lnTo>
                    <a:pt x="203200" y="354311"/>
                  </a:lnTo>
                  <a:lnTo>
                    <a:pt x="2292417" y="354311"/>
                  </a:lnTo>
                  <a:lnTo>
                    <a:pt x="2089217" y="0"/>
                  </a:lnTo>
                  <a:close/>
                </a:path>
              </a:pathLst>
            </a:custGeom>
            <a:solidFill>
              <a:srgbClr val="4050AB"/>
            </a:solidFill>
          </p:spPr>
        </p:sp>
        <p:sp>
          <p:nvSpPr>
            <p:cNvPr name="TextBox 15" id="15"/>
            <p:cNvSpPr txBox="true"/>
            <p:nvPr/>
          </p:nvSpPr>
          <p:spPr>
            <a:xfrm>
              <a:off x="101600" y="-57150"/>
              <a:ext cx="2089217" cy="411461"/>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3587692">
            <a:off x="3703794" y="8540371"/>
            <a:ext cx="6506445" cy="309056"/>
          </a:xfrm>
          <a:custGeom>
            <a:avLst/>
            <a:gdLst/>
            <a:ahLst/>
            <a:cxnLst/>
            <a:rect r="r" b="b" t="t" l="l"/>
            <a:pathLst>
              <a:path h="309056" w="6506445">
                <a:moveTo>
                  <a:pt x="0" y="0"/>
                </a:moveTo>
                <a:lnTo>
                  <a:pt x="6506445" y="0"/>
                </a:lnTo>
                <a:lnTo>
                  <a:pt x="6506445" y="309056"/>
                </a:lnTo>
                <a:lnTo>
                  <a:pt x="0" y="309056"/>
                </a:lnTo>
                <a:lnTo>
                  <a:pt x="0" y="0"/>
                </a:lnTo>
                <a:close/>
              </a:path>
            </a:pathLst>
          </a:custGeom>
          <a:blipFill>
            <a:blip r:embed="rId3">
              <a:alphaModFix amt="70000"/>
            </a:blip>
            <a:stretch>
              <a:fillRect l="0" t="0" r="0" b="0"/>
            </a:stretch>
          </a:blipFill>
        </p:spPr>
      </p:sp>
      <p:grpSp>
        <p:nvGrpSpPr>
          <p:cNvPr name="Group 17" id="17"/>
          <p:cNvGrpSpPr/>
          <p:nvPr/>
        </p:nvGrpSpPr>
        <p:grpSpPr>
          <a:xfrm rot="7212503">
            <a:off x="1042007" y="8192320"/>
            <a:ext cx="10866833" cy="796584"/>
            <a:chOff x="0" y="0"/>
            <a:chExt cx="4892571" cy="358646"/>
          </a:xfrm>
        </p:grpSpPr>
        <p:sp>
          <p:nvSpPr>
            <p:cNvPr name="Freeform 18" id="18"/>
            <p:cNvSpPr/>
            <p:nvPr/>
          </p:nvSpPr>
          <p:spPr>
            <a:xfrm flipH="false" flipV="false" rot="0">
              <a:off x="0" y="0"/>
              <a:ext cx="4892571" cy="358646"/>
            </a:xfrm>
            <a:custGeom>
              <a:avLst/>
              <a:gdLst/>
              <a:ahLst/>
              <a:cxnLst/>
              <a:rect r="r" b="b" t="t" l="l"/>
              <a:pathLst>
                <a:path h="358646" w="4892571">
                  <a:moveTo>
                    <a:pt x="203200" y="0"/>
                  </a:moveTo>
                  <a:lnTo>
                    <a:pt x="4892571" y="0"/>
                  </a:lnTo>
                  <a:lnTo>
                    <a:pt x="4689371" y="358646"/>
                  </a:lnTo>
                  <a:lnTo>
                    <a:pt x="0" y="358646"/>
                  </a:lnTo>
                  <a:lnTo>
                    <a:pt x="203200" y="0"/>
                  </a:lnTo>
                  <a:close/>
                </a:path>
              </a:pathLst>
            </a:custGeom>
            <a:solidFill>
              <a:srgbClr val="4050AB"/>
            </a:solidFill>
          </p:spPr>
        </p:sp>
        <p:sp>
          <p:nvSpPr>
            <p:cNvPr name="TextBox 19" id="19"/>
            <p:cNvSpPr txBox="true"/>
            <p:nvPr/>
          </p:nvSpPr>
          <p:spPr>
            <a:xfrm>
              <a:off x="101600" y="-57150"/>
              <a:ext cx="4689371" cy="415796"/>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3587692">
            <a:off x="2418273" y="6901758"/>
            <a:ext cx="9498397" cy="451174"/>
          </a:xfrm>
          <a:custGeom>
            <a:avLst/>
            <a:gdLst/>
            <a:ahLst/>
            <a:cxnLst/>
            <a:rect r="r" b="b" t="t" l="l"/>
            <a:pathLst>
              <a:path h="451174" w="9498397">
                <a:moveTo>
                  <a:pt x="0" y="0"/>
                </a:moveTo>
                <a:lnTo>
                  <a:pt x="9498397" y="0"/>
                </a:lnTo>
                <a:lnTo>
                  <a:pt x="9498397" y="451174"/>
                </a:lnTo>
                <a:lnTo>
                  <a:pt x="0" y="451174"/>
                </a:lnTo>
                <a:lnTo>
                  <a:pt x="0" y="0"/>
                </a:lnTo>
                <a:close/>
              </a:path>
            </a:pathLst>
          </a:custGeom>
          <a:blipFill>
            <a:blip r:embed="rId3">
              <a:alphaModFix amt="70000"/>
            </a:blip>
            <a:stretch>
              <a:fillRect l="0" t="0" r="0" b="0"/>
            </a:stretch>
          </a:blipFill>
        </p:spPr>
      </p:sp>
      <p:grpSp>
        <p:nvGrpSpPr>
          <p:cNvPr name="Group 21" id="21"/>
          <p:cNvGrpSpPr/>
          <p:nvPr/>
        </p:nvGrpSpPr>
        <p:grpSpPr>
          <a:xfrm rot="7212503">
            <a:off x="433558" y="7141880"/>
            <a:ext cx="11863906" cy="796584"/>
            <a:chOff x="0" y="0"/>
            <a:chExt cx="5341483" cy="358646"/>
          </a:xfrm>
        </p:grpSpPr>
        <p:sp>
          <p:nvSpPr>
            <p:cNvPr name="Freeform 22" id="22"/>
            <p:cNvSpPr/>
            <p:nvPr/>
          </p:nvSpPr>
          <p:spPr>
            <a:xfrm flipH="false" flipV="false" rot="0">
              <a:off x="0" y="0"/>
              <a:ext cx="5341484" cy="358646"/>
            </a:xfrm>
            <a:custGeom>
              <a:avLst/>
              <a:gdLst/>
              <a:ahLst/>
              <a:cxnLst/>
              <a:rect r="r" b="b" t="t" l="l"/>
              <a:pathLst>
                <a:path h="358646" w="5341484">
                  <a:moveTo>
                    <a:pt x="203200" y="0"/>
                  </a:moveTo>
                  <a:lnTo>
                    <a:pt x="5341484" y="0"/>
                  </a:lnTo>
                  <a:lnTo>
                    <a:pt x="5138284" y="358646"/>
                  </a:lnTo>
                  <a:lnTo>
                    <a:pt x="0" y="358646"/>
                  </a:lnTo>
                  <a:lnTo>
                    <a:pt x="203200" y="0"/>
                  </a:lnTo>
                  <a:close/>
                </a:path>
              </a:pathLst>
            </a:custGeom>
            <a:solidFill>
              <a:srgbClr val="4050AB"/>
            </a:solidFill>
          </p:spPr>
        </p:sp>
        <p:sp>
          <p:nvSpPr>
            <p:cNvPr name="TextBox 23" id="23"/>
            <p:cNvSpPr txBox="true"/>
            <p:nvPr/>
          </p:nvSpPr>
          <p:spPr>
            <a:xfrm>
              <a:off x="101600" y="-57150"/>
              <a:ext cx="5138283" cy="415796"/>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6509723" y="8508723"/>
            <a:ext cx="749577" cy="749577"/>
          </a:xfrm>
          <a:custGeom>
            <a:avLst/>
            <a:gdLst/>
            <a:ahLst/>
            <a:cxnLst/>
            <a:rect r="r" b="b" t="t" l="l"/>
            <a:pathLst>
              <a:path h="749577" w="749577">
                <a:moveTo>
                  <a:pt x="0" y="0"/>
                </a:moveTo>
                <a:lnTo>
                  <a:pt x="749577" y="0"/>
                </a:lnTo>
                <a:lnTo>
                  <a:pt x="749577" y="749577"/>
                </a:lnTo>
                <a:lnTo>
                  <a:pt x="0" y="749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7989462" y="6908879"/>
            <a:ext cx="849956" cy="535116"/>
            <a:chOff x="0" y="0"/>
            <a:chExt cx="575059" cy="362046"/>
          </a:xfrm>
        </p:grpSpPr>
        <p:sp>
          <p:nvSpPr>
            <p:cNvPr name="Freeform 26" id="26"/>
            <p:cNvSpPr/>
            <p:nvPr/>
          </p:nvSpPr>
          <p:spPr>
            <a:xfrm flipH="false" flipV="false" rot="0">
              <a:off x="0" y="0"/>
              <a:ext cx="575059" cy="362046"/>
            </a:xfrm>
            <a:custGeom>
              <a:avLst/>
              <a:gdLst/>
              <a:ahLst/>
              <a:cxnLst/>
              <a:rect r="r" b="b" t="t" l="l"/>
              <a:pathLst>
                <a:path h="362046" w="575059">
                  <a:moveTo>
                    <a:pt x="203200" y="0"/>
                  </a:moveTo>
                  <a:lnTo>
                    <a:pt x="575059" y="0"/>
                  </a:lnTo>
                  <a:lnTo>
                    <a:pt x="371859" y="362046"/>
                  </a:lnTo>
                  <a:lnTo>
                    <a:pt x="0" y="362046"/>
                  </a:lnTo>
                  <a:lnTo>
                    <a:pt x="203200" y="0"/>
                  </a:lnTo>
                  <a:close/>
                </a:path>
              </a:pathLst>
            </a:custGeom>
            <a:solidFill>
              <a:srgbClr val="25303C"/>
            </a:solidFill>
          </p:spPr>
        </p:sp>
        <p:sp>
          <p:nvSpPr>
            <p:cNvPr name="TextBox 27" id="27"/>
            <p:cNvSpPr txBox="true"/>
            <p:nvPr/>
          </p:nvSpPr>
          <p:spPr>
            <a:xfrm>
              <a:off x="101600" y="-57150"/>
              <a:ext cx="371859" cy="419196"/>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8434493" y="6076169"/>
            <a:ext cx="854939" cy="570103"/>
            <a:chOff x="0" y="0"/>
            <a:chExt cx="542932" cy="362046"/>
          </a:xfrm>
        </p:grpSpPr>
        <p:sp>
          <p:nvSpPr>
            <p:cNvPr name="Freeform 29" id="29"/>
            <p:cNvSpPr/>
            <p:nvPr/>
          </p:nvSpPr>
          <p:spPr>
            <a:xfrm flipH="false" flipV="false" rot="0">
              <a:off x="0" y="0"/>
              <a:ext cx="542932" cy="362046"/>
            </a:xfrm>
            <a:custGeom>
              <a:avLst/>
              <a:gdLst/>
              <a:ahLst/>
              <a:cxnLst/>
              <a:rect r="r" b="b" t="t" l="l"/>
              <a:pathLst>
                <a:path h="362046" w="542932">
                  <a:moveTo>
                    <a:pt x="203200" y="0"/>
                  </a:moveTo>
                  <a:lnTo>
                    <a:pt x="542932" y="0"/>
                  </a:lnTo>
                  <a:lnTo>
                    <a:pt x="339732" y="362046"/>
                  </a:lnTo>
                  <a:lnTo>
                    <a:pt x="0" y="362046"/>
                  </a:lnTo>
                  <a:lnTo>
                    <a:pt x="203200" y="0"/>
                  </a:lnTo>
                  <a:close/>
                </a:path>
              </a:pathLst>
            </a:custGeom>
            <a:solidFill>
              <a:srgbClr val="4050AB"/>
            </a:solidFill>
          </p:spPr>
        </p:sp>
        <p:sp>
          <p:nvSpPr>
            <p:cNvPr name="TextBox 30" id="30"/>
            <p:cNvSpPr txBox="true"/>
            <p:nvPr/>
          </p:nvSpPr>
          <p:spPr>
            <a:xfrm>
              <a:off x="101600" y="-57150"/>
              <a:ext cx="339732" cy="419196"/>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2146642" y="8283172"/>
            <a:ext cx="4096308" cy="1172845"/>
          </a:xfrm>
          <a:prstGeom prst="rect">
            <a:avLst/>
          </a:prstGeom>
        </p:spPr>
        <p:txBody>
          <a:bodyPr anchor="t" rtlCol="false" tIns="0" lIns="0" bIns="0" rIns="0">
            <a:spAutoFit/>
          </a:bodyPr>
          <a:lstStyle/>
          <a:p>
            <a:pPr algn="r">
              <a:lnSpc>
                <a:spcPts val="3079"/>
              </a:lnSpc>
            </a:pPr>
            <a:r>
              <a:rPr lang="en-US" sz="2199" u="sng">
                <a:solidFill>
                  <a:srgbClr val="000000"/>
                </a:solidFill>
                <a:latin typeface="Poppins Bold"/>
                <a:ea typeface="Poppins Bold"/>
                <a:cs typeface="Poppins Bold"/>
                <a:sym typeface="Poppins Bold"/>
                <a:hlinkClick r:id="rId6" tooltip="https://drive.google.com/file/d/1EL5F5iyImlcMVqH1rFAJzoAXhMyy3dFu/view?usp=drive_link"/>
              </a:rPr>
              <a:t>vedio link</a:t>
            </a:r>
            <a:r>
              <a:rPr lang="en-US" sz="2199">
                <a:solidFill>
                  <a:srgbClr val="000000"/>
                </a:solidFill>
                <a:latin typeface="Poppins Bold"/>
                <a:ea typeface="Poppins Bold"/>
                <a:cs typeface="Poppins Bold"/>
                <a:sym typeface="Poppins Bold"/>
              </a:rPr>
              <a:t> </a:t>
            </a:r>
          </a:p>
          <a:p>
            <a:pPr algn="r">
              <a:lnSpc>
                <a:spcPts val="3079"/>
              </a:lnSpc>
            </a:pPr>
            <a:r>
              <a:rPr lang="en-US" sz="2199" u="sng">
                <a:solidFill>
                  <a:srgbClr val="000000"/>
                </a:solidFill>
                <a:latin typeface="Poppins Bold"/>
                <a:ea typeface="Poppins Bold"/>
                <a:cs typeface="Poppins Bold"/>
                <a:sym typeface="Poppins Bold"/>
                <a:hlinkClick r:id="rId7" tooltip="https://docs.google.com/spreadsheets/d/16s06gZ3hjUsSmBU2VBkayGpfoQbCVFPT/edit?usp=drive_link&amp;ouid=117046160201599489244&amp;rtpof=true&amp;sd=true"/>
              </a:rPr>
              <a:t>excel link </a:t>
            </a:r>
          </a:p>
          <a:p>
            <a:pPr algn="r">
              <a:lnSpc>
                <a:spcPts val="3079"/>
              </a:lnSpc>
            </a:pPr>
            <a:r>
              <a:rPr lang="en-US" sz="2199" u="sng">
                <a:solidFill>
                  <a:srgbClr val="000000"/>
                </a:solidFill>
                <a:latin typeface="Poppins Bold"/>
                <a:ea typeface="Poppins Bold"/>
                <a:cs typeface="Poppins Bold"/>
                <a:sym typeface="Poppins Bold"/>
                <a:hlinkClick r:id="rId8" tooltip="https://drive.google.com/file/d/1HGN4bnbCV-jPMK-8KlFP83fTfGxgqxMR/view?usp=drive_link"/>
              </a:rPr>
              <a:t>jupyter noteboo</a:t>
            </a:r>
            <a:r>
              <a:rPr lang="en-US" sz="2199">
                <a:solidFill>
                  <a:srgbClr val="000000"/>
                </a:solidFill>
                <a:latin typeface="Poppins Bold"/>
                <a:ea typeface="Poppins Bold"/>
                <a:cs typeface="Poppins Bold"/>
                <a:sym typeface="Poppins Bold"/>
              </a:rPr>
              <a:t>k</a:t>
            </a:r>
          </a:p>
        </p:txBody>
      </p:sp>
      <p:sp>
        <p:nvSpPr>
          <p:cNvPr name="TextBox 32" id="32"/>
          <p:cNvSpPr txBox="true"/>
          <p:nvPr/>
        </p:nvSpPr>
        <p:spPr>
          <a:xfrm rot="0">
            <a:off x="9508027" y="3897115"/>
            <a:ext cx="7751273" cy="1662596"/>
          </a:xfrm>
          <a:prstGeom prst="rect">
            <a:avLst/>
          </a:prstGeom>
        </p:spPr>
        <p:txBody>
          <a:bodyPr anchor="t" rtlCol="false" tIns="0" lIns="0" bIns="0" rIns="0">
            <a:spAutoFit/>
          </a:bodyPr>
          <a:lstStyle/>
          <a:p>
            <a:pPr algn="r">
              <a:lnSpc>
                <a:spcPts val="6378"/>
              </a:lnSpc>
            </a:pPr>
            <a:r>
              <a:rPr lang="en-US" sz="5546" spc="-166">
                <a:solidFill>
                  <a:srgbClr val="000000"/>
                </a:solidFill>
                <a:latin typeface="Poppins Ultra-Bold"/>
                <a:ea typeface="Poppins Ultra-Bold"/>
                <a:cs typeface="Poppins Ultra-Bold"/>
                <a:sym typeface="Poppins Ultra-Bold"/>
              </a:rPr>
              <a:t>ABC Call Volume Trend Analysis </a:t>
            </a:r>
          </a:p>
        </p:txBody>
      </p:sp>
      <p:sp>
        <p:nvSpPr>
          <p:cNvPr name="TextBox 33" id="33"/>
          <p:cNvSpPr txBox="true"/>
          <p:nvPr/>
        </p:nvSpPr>
        <p:spPr>
          <a:xfrm rot="0">
            <a:off x="13050411" y="5699400"/>
            <a:ext cx="4208889" cy="967620"/>
          </a:xfrm>
          <a:prstGeom prst="rect">
            <a:avLst/>
          </a:prstGeom>
        </p:spPr>
        <p:txBody>
          <a:bodyPr anchor="t" rtlCol="false" tIns="0" lIns="0" bIns="0" rIns="0">
            <a:spAutoFit/>
          </a:bodyPr>
          <a:lstStyle/>
          <a:p>
            <a:pPr algn="r">
              <a:lnSpc>
                <a:spcPts val="3687"/>
              </a:lnSpc>
            </a:pPr>
            <a:r>
              <a:rPr lang="en-US" sz="3234">
                <a:solidFill>
                  <a:srgbClr val="000000"/>
                </a:solidFill>
                <a:latin typeface="Poppins Semi-Bold"/>
                <a:ea typeface="Poppins Semi-Bold"/>
                <a:cs typeface="Poppins Semi-Bold"/>
                <a:sym typeface="Poppins Semi-Bold"/>
              </a:rPr>
              <a:t>Presentation By, Pranav Jadhav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24920" y="0"/>
            <a:ext cx="7863080" cy="10288743"/>
            <a:chOff x="0" y="0"/>
            <a:chExt cx="15972092" cy="20899285"/>
          </a:xfrm>
        </p:grpSpPr>
        <p:sp>
          <p:nvSpPr>
            <p:cNvPr name="Freeform 3" id="3"/>
            <p:cNvSpPr/>
            <p:nvPr/>
          </p:nvSpPr>
          <p:spPr>
            <a:xfrm flipH="false" flipV="false" rot="0">
              <a:off x="0" y="0"/>
              <a:ext cx="15972028" cy="20899247"/>
            </a:xfrm>
            <a:custGeom>
              <a:avLst/>
              <a:gdLst/>
              <a:ahLst/>
              <a:cxnLst/>
              <a:rect r="r" b="b" t="t" l="l"/>
              <a:pathLst>
                <a:path h="20899247" w="15972028">
                  <a:moveTo>
                    <a:pt x="4967605" y="0"/>
                  </a:moveTo>
                  <a:lnTo>
                    <a:pt x="0" y="8573262"/>
                  </a:lnTo>
                  <a:lnTo>
                    <a:pt x="7195566" y="20899247"/>
                  </a:lnTo>
                  <a:lnTo>
                    <a:pt x="15972028" y="20899247"/>
                  </a:lnTo>
                  <a:lnTo>
                    <a:pt x="15972028" y="0"/>
                  </a:lnTo>
                  <a:close/>
                </a:path>
              </a:pathLst>
            </a:custGeom>
            <a:blipFill>
              <a:blip r:embed="rId2"/>
              <a:stretch>
                <a:fillRect l="-63789" t="0" r="-32483" b="0"/>
              </a:stretch>
            </a:blipFill>
          </p:spPr>
        </p:sp>
      </p:grpSp>
      <p:grpSp>
        <p:nvGrpSpPr>
          <p:cNvPr name="Group 4" id="4"/>
          <p:cNvGrpSpPr/>
          <p:nvPr/>
        </p:nvGrpSpPr>
        <p:grpSpPr>
          <a:xfrm rot="-10800000">
            <a:off x="10284926" y="8299744"/>
            <a:ext cx="2570739" cy="2177133"/>
            <a:chOff x="0" y="0"/>
            <a:chExt cx="809983" cy="685967"/>
          </a:xfrm>
        </p:grpSpPr>
        <p:sp>
          <p:nvSpPr>
            <p:cNvPr name="Freeform 5" id="5"/>
            <p:cNvSpPr/>
            <p:nvPr/>
          </p:nvSpPr>
          <p:spPr>
            <a:xfrm flipH="false" flipV="false" rot="0">
              <a:off x="0" y="0"/>
              <a:ext cx="809983" cy="685967"/>
            </a:xfrm>
            <a:custGeom>
              <a:avLst/>
              <a:gdLst/>
              <a:ahLst/>
              <a:cxnLst/>
              <a:rect r="r" b="b" t="t" l="l"/>
              <a:pathLst>
                <a:path h="685967" w="809983">
                  <a:moveTo>
                    <a:pt x="404992" y="685967"/>
                  </a:moveTo>
                  <a:lnTo>
                    <a:pt x="809983" y="0"/>
                  </a:lnTo>
                  <a:lnTo>
                    <a:pt x="0" y="0"/>
                  </a:lnTo>
                  <a:lnTo>
                    <a:pt x="404992" y="685967"/>
                  </a:lnTo>
                  <a:close/>
                </a:path>
              </a:pathLst>
            </a:custGeom>
            <a:solidFill>
              <a:srgbClr val="25303C"/>
            </a:solidFill>
          </p:spPr>
        </p:sp>
        <p:sp>
          <p:nvSpPr>
            <p:cNvPr name="TextBox 6" id="6"/>
            <p:cNvSpPr txBox="true"/>
            <p:nvPr/>
          </p:nvSpPr>
          <p:spPr>
            <a:xfrm>
              <a:off x="126560" y="-8152"/>
              <a:ext cx="556864" cy="37563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7263625">
            <a:off x="8441179" y="-433762"/>
            <a:ext cx="8998626" cy="1361250"/>
            <a:chOff x="0" y="0"/>
            <a:chExt cx="2505778" cy="379057"/>
          </a:xfrm>
        </p:grpSpPr>
        <p:sp>
          <p:nvSpPr>
            <p:cNvPr name="Freeform 8" id="8"/>
            <p:cNvSpPr/>
            <p:nvPr/>
          </p:nvSpPr>
          <p:spPr>
            <a:xfrm flipH="false" flipV="false" rot="0">
              <a:off x="0" y="0"/>
              <a:ext cx="2505778" cy="379057"/>
            </a:xfrm>
            <a:custGeom>
              <a:avLst/>
              <a:gdLst/>
              <a:ahLst/>
              <a:cxnLst/>
              <a:rect r="r" b="b" t="t" l="l"/>
              <a:pathLst>
                <a:path h="379057" w="2505778">
                  <a:moveTo>
                    <a:pt x="203200" y="0"/>
                  </a:moveTo>
                  <a:lnTo>
                    <a:pt x="2505778" y="0"/>
                  </a:lnTo>
                  <a:lnTo>
                    <a:pt x="2302578" y="379057"/>
                  </a:lnTo>
                  <a:lnTo>
                    <a:pt x="0" y="379057"/>
                  </a:lnTo>
                  <a:lnTo>
                    <a:pt x="203200" y="0"/>
                  </a:lnTo>
                  <a:close/>
                </a:path>
              </a:pathLst>
            </a:custGeom>
            <a:solidFill>
              <a:srgbClr val="25303C"/>
            </a:solidFill>
          </p:spPr>
        </p:sp>
        <p:sp>
          <p:nvSpPr>
            <p:cNvPr name="TextBox 9" id="9"/>
            <p:cNvSpPr txBox="true"/>
            <p:nvPr/>
          </p:nvSpPr>
          <p:spPr>
            <a:xfrm>
              <a:off x="101600" y="-57150"/>
              <a:ext cx="2302578" cy="43620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7263625">
            <a:off x="8777469" y="722928"/>
            <a:ext cx="4950786" cy="823996"/>
            <a:chOff x="0" y="0"/>
            <a:chExt cx="2277473" cy="379057"/>
          </a:xfrm>
        </p:grpSpPr>
        <p:sp>
          <p:nvSpPr>
            <p:cNvPr name="Freeform 11" id="11"/>
            <p:cNvSpPr/>
            <p:nvPr/>
          </p:nvSpPr>
          <p:spPr>
            <a:xfrm flipH="false" flipV="false" rot="0">
              <a:off x="0" y="0"/>
              <a:ext cx="2277473" cy="379057"/>
            </a:xfrm>
            <a:custGeom>
              <a:avLst/>
              <a:gdLst/>
              <a:ahLst/>
              <a:cxnLst/>
              <a:rect r="r" b="b" t="t" l="l"/>
              <a:pathLst>
                <a:path h="379057" w="2277473">
                  <a:moveTo>
                    <a:pt x="203200" y="0"/>
                  </a:moveTo>
                  <a:lnTo>
                    <a:pt x="2277473" y="0"/>
                  </a:lnTo>
                  <a:lnTo>
                    <a:pt x="2074273" y="379057"/>
                  </a:lnTo>
                  <a:lnTo>
                    <a:pt x="0" y="379057"/>
                  </a:lnTo>
                  <a:lnTo>
                    <a:pt x="203200" y="0"/>
                  </a:lnTo>
                  <a:close/>
                </a:path>
              </a:pathLst>
            </a:custGeom>
            <a:solidFill>
              <a:srgbClr val="4050AB"/>
            </a:solidFill>
          </p:spPr>
        </p:sp>
        <p:sp>
          <p:nvSpPr>
            <p:cNvPr name="TextBox 12" id="12"/>
            <p:cNvSpPr txBox="true"/>
            <p:nvPr/>
          </p:nvSpPr>
          <p:spPr>
            <a:xfrm>
              <a:off x="101600" y="-57150"/>
              <a:ext cx="2074273" cy="43620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267119">
            <a:off x="8655355" y="8849508"/>
            <a:ext cx="4208172" cy="699641"/>
            <a:chOff x="0" y="0"/>
            <a:chExt cx="2340012" cy="389045"/>
          </a:xfrm>
        </p:grpSpPr>
        <p:sp>
          <p:nvSpPr>
            <p:cNvPr name="Freeform 14" id="14"/>
            <p:cNvSpPr/>
            <p:nvPr/>
          </p:nvSpPr>
          <p:spPr>
            <a:xfrm flipH="false" flipV="false" rot="0">
              <a:off x="0" y="0"/>
              <a:ext cx="2340012" cy="389045"/>
            </a:xfrm>
            <a:custGeom>
              <a:avLst/>
              <a:gdLst/>
              <a:ahLst/>
              <a:cxnLst/>
              <a:rect r="r" b="b" t="t" l="l"/>
              <a:pathLst>
                <a:path h="389045" w="2340012">
                  <a:moveTo>
                    <a:pt x="203200" y="0"/>
                  </a:moveTo>
                  <a:lnTo>
                    <a:pt x="2340012" y="0"/>
                  </a:lnTo>
                  <a:lnTo>
                    <a:pt x="2136812" y="389045"/>
                  </a:lnTo>
                  <a:lnTo>
                    <a:pt x="0" y="389045"/>
                  </a:lnTo>
                  <a:lnTo>
                    <a:pt x="203200" y="0"/>
                  </a:lnTo>
                  <a:close/>
                </a:path>
              </a:pathLst>
            </a:custGeom>
            <a:solidFill>
              <a:srgbClr val="4050AB"/>
            </a:solidFill>
          </p:spPr>
        </p:sp>
        <p:sp>
          <p:nvSpPr>
            <p:cNvPr name="TextBox 15" id="15"/>
            <p:cNvSpPr txBox="true"/>
            <p:nvPr/>
          </p:nvSpPr>
          <p:spPr>
            <a:xfrm>
              <a:off x="101600" y="-57150"/>
              <a:ext cx="2136812" cy="44619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3511549">
            <a:off x="9750823" y="8816067"/>
            <a:ext cx="5227312" cy="248297"/>
          </a:xfrm>
          <a:custGeom>
            <a:avLst/>
            <a:gdLst/>
            <a:ahLst/>
            <a:cxnLst/>
            <a:rect r="r" b="b" t="t" l="l"/>
            <a:pathLst>
              <a:path h="248297" w="5227312">
                <a:moveTo>
                  <a:pt x="0" y="0"/>
                </a:moveTo>
                <a:lnTo>
                  <a:pt x="5227312" y="0"/>
                </a:lnTo>
                <a:lnTo>
                  <a:pt x="5227312" y="248297"/>
                </a:lnTo>
                <a:lnTo>
                  <a:pt x="0" y="248297"/>
                </a:lnTo>
                <a:lnTo>
                  <a:pt x="0" y="0"/>
                </a:lnTo>
                <a:close/>
              </a:path>
            </a:pathLst>
          </a:custGeom>
          <a:blipFill>
            <a:blip r:embed="rId3">
              <a:alphaModFix amt="70000"/>
            </a:blip>
            <a:stretch>
              <a:fillRect l="0" t="0" r="0" b="0"/>
            </a:stretch>
          </a:blipFill>
        </p:spPr>
      </p:sp>
      <p:grpSp>
        <p:nvGrpSpPr>
          <p:cNvPr name="Group 17" id="17"/>
          <p:cNvGrpSpPr/>
          <p:nvPr/>
        </p:nvGrpSpPr>
        <p:grpSpPr>
          <a:xfrm rot="3532871">
            <a:off x="7836525" y="7116170"/>
            <a:ext cx="8229384" cy="715549"/>
            <a:chOff x="0" y="0"/>
            <a:chExt cx="4316361" cy="375309"/>
          </a:xfrm>
        </p:grpSpPr>
        <p:sp>
          <p:nvSpPr>
            <p:cNvPr name="Freeform 18" id="18"/>
            <p:cNvSpPr/>
            <p:nvPr/>
          </p:nvSpPr>
          <p:spPr>
            <a:xfrm flipH="false" flipV="false" rot="0">
              <a:off x="0" y="0"/>
              <a:ext cx="4316361" cy="375309"/>
            </a:xfrm>
            <a:custGeom>
              <a:avLst/>
              <a:gdLst/>
              <a:ahLst/>
              <a:cxnLst/>
              <a:rect r="r" b="b" t="t" l="l"/>
              <a:pathLst>
                <a:path h="375309" w="4316361">
                  <a:moveTo>
                    <a:pt x="4113161" y="0"/>
                  </a:moveTo>
                  <a:lnTo>
                    <a:pt x="0" y="0"/>
                  </a:lnTo>
                  <a:lnTo>
                    <a:pt x="203200" y="375309"/>
                  </a:lnTo>
                  <a:lnTo>
                    <a:pt x="4316361" y="375309"/>
                  </a:lnTo>
                  <a:lnTo>
                    <a:pt x="4113161" y="0"/>
                  </a:lnTo>
                  <a:close/>
                </a:path>
              </a:pathLst>
            </a:custGeom>
            <a:solidFill>
              <a:srgbClr val="4050AB"/>
            </a:solidFill>
          </p:spPr>
        </p:sp>
        <p:sp>
          <p:nvSpPr>
            <p:cNvPr name="TextBox 19" id="19"/>
            <p:cNvSpPr txBox="true"/>
            <p:nvPr/>
          </p:nvSpPr>
          <p:spPr>
            <a:xfrm>
              <a:off x="101600" y="-57150"/>
              <a:ext cx="4113161" cy="432459"/>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3511549">
            <a:off x="7669749" y="7637319"/>
            <a:ext cx="9498397" cy="451174"/>
          </a:xfrm>
          <a:custGeom>
            <a:avLst/>
            <a:gdLst/>
            <a:ahLst/>
            <a:cxnLst/>
            <a:rect r="r" b="b" t="t" l="l"/>
            <a:pathLst>
              <a:path h="451174" w="9498397">
                <a:moveTo>
                  <a:pt x="0" y="0"/>
                </a:moveTo>
                <a:lnTo>
                  <a:pt x="9498397" y="0"/>
                </a:lnTo>
                <a:lnTo>
                  <a:pt x="9498397" y="451174"/>
                </a:lnTo>
                <a:lnTo>
                  <a:pt x="0" y="451174"/>
                </a:lnTo>
                <a:lnTo>
                  <a:pt x="0" y="0"/>
                </a:lnTo>
                <a:close/>
              </a:path>
            </a:pathLst>
          </a:custGeom>
          <a:blipFill>
            <a:blip r:embed="rId3">
              <a:alphaModFix amt="70000"/>
            </a:blip>
            <a:stretch>
              <a:fillRect l="0" t="0" r="0" b="0"/>
            </a:stretch>
          </a:blipFill>
        </p:spPr>
      </p:sp>
      <p:grpSp>
        <p:nvGrpSpPr>
          <p:cNvPr name="Group 21" id="21"/>
          <p:cNvGrpSpPr/>
          <p:nvPr/>
        </p:nvGrpSpPr>
        <p:grpSpPr>
          <a:xfrm rot="3532871">
            <a:off x="7241868" y="6487515"/>
            <a:ext cx="10449408" cy="822518"/>
            <a:chOff x="0" y="0"/>
            <a:chExt cx="4767998" cy="375309"/>
          </a:xfrm>
        </p:grpSpPr>
        <p:sp>
          <p:nvSpPr>
            <p:cNvPr name="Freeform 22" id="22"/>
            <p:cNvSpPr/>
            <p:nvPr/>
          </p:nvSpPr>
          <p:spPr>
            <a:xfrm flipH="false" flipV="false" rot="0">
              <a:off x="0" y="0"/>
              <a:ext cx="4767998" cy="375309"/>
            </a:xfrm>
            <a:custGeom>
              <a:avLst/>
              <a:gdLst/>
              <a:ahLst/>
              <a:cxnLst/>
              <a:rect r="r" b="b" t="t" l="l"/>
              <a:pathLst>
                <a:path h="375309" w="4767998">
                  <a:moveTo>
                    <a:pt x="4564798" y="0"/>
                  </a:moveTo>
                  <a:lnTo>
                    <a:pt x="0" y="0"/>
                  </a:lnTo>
                  <a:lnTo>
                    <a:pt x="203200" y="375309"/>
                  </a:lnTo>
                  <a:lnTo>
                    <a:pt x="4767998" y="375309"/>
                  </a:lnTo>
                  <a:lnTo>
                    <a:pt x="4564798" y="0"/>
                  </a:lnTo>
                  <a:close/>
                </a:path>
              </a:pathLst>
            </a:custGeom>
            <a:solidFill>
              <a:srgbClr val="4050AB"/>
            </a:solidFill>
          </p:spPr>
        </p:sp>
        <p:sp>
          <p:nvSpPr>
            <p:cNvPr name="TextBox 23" id="23"/>
            <p:cNvSpPr txBox="true"/>
            <p:nvPr/>
          </p:nvSpPr>
          <p:spPr>
            <a:xfrm>
              <a:off x="101600" y="-57150"/>
              <a:ext cx="4564798" cy="432459"/>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836165" y="6076169"/>
            <a:ext cx="897521" cy="570103"/>
            <a:chOff x="0" y="0"/>
            <a:chExt cx="509567" cy="323676"/>
          </a:xfrm>
        </p:grpSpPr>
        <p:sp>
          <p:nvSpPr>
            <p:cNvPr name="Freeform 25" id="25"/>
            <p:cNvSpPr/>
            <p:nvPr/>
          </p:nvSpPr>
          <p:spPr>
            <a:xfrm flipH="false" flipV="false" rot="0">
              <a:off x="0" y="0"/>
              <a:ext cx="509567" cy="323676"/>
            </a:xfrm>
            <a:custGeom>
              <a:avLst/>
              <a:gdLst/>
              <a:ahLst/>
              <a:cxnLst/>
              <a:rect r="r" b="b" t="t" l="l"/>
              <a:pathLst>
                <a:path h="323676" w="509567">
                  <a:moveTo>
                    <a:pt x="306367" y="0"/>
                  </a:moveTo>
                  <a:lnTo>
                    <a:pt x="0" y="0"/>
                  </a:lnTo>
                  <a:lnTo>
                    <a:pt x="203200" y="323676"/>
                  </a:lnTo>
                  <a:lnTo>
                    <a:pt x="509567" y="323676"/>
                  </a:lnTo>
                  <a:lnTo>
                    <a:pt x="306367" y="0"/>
                  </a:lnTo>
                  <a:close/>
                </a:path>
              </a:pathLst>
            </a:custGeom>
            <a:solidFill>
              <a:srgbClr val="4050AB"/>
            </a:solidFill>
          </p:spPr>
        </p:sp>
        <p:sp>
          <p:nvSpPr>
            <p:cNvPr name="TextBox 26" id="26"/>
            <p:cNvSpPr txBox="true"/>
            <p:nvPr/>
          </p:nvSpPr>
          <p:spPr>
            <a:xfrm>
              <a:off x="101600" y="-57150"/>
              <a:ext cx="306367" cy="380826"/>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297829" y="6908879"/>
            <a:ext cx="871714" cy="535116"/>
            <a:chOff x="0" y="0"/>
            <a:chExt cx="527274" cy="323676"/>
          </a:xfrm>
        </p:grpSpPr>
        <p:sp>
          <p:nvSpPr>
            <p:cNvPr name="Freeform 28" id="28"/>
            <p:cNvSpPr/>
            <p:nvPr/>
          </p:nvSpPr>
          <p:spPr>
            <a:xfrm flipH="false" flipV="false" rot="0">
              <a:off x="0" y="0"/>
              <a:ext cx="527274" cy="323676"/>
            </a:xfrm>
            <a:custGeom>
              <a:avLst/>
              <a:gdLst/>
              <a:ahLst/>
              <a:cxnLst/>
              <a:rect r="r" b="b" t="t" l="l"/>
              <a:pathLst>
                <a:path h="323676" w="527274">
                  <a:moveTo>
                    <a:pt x="324074" y="0"/>
                  </a:moveTo>
                  <a:lnTo>
                    <a:pt x="0" y="0"/>
                  </a:lnTo>
                  <a:lnTo>
                    <a:pt x="203200" y="323676"/>
                  </a:lnTo>
                  <a:lnTo>
                    <a:pt x="527274" y="323676"/>
                  </a:lnTo>
                  <a:lnTo>
                    <a:pt x="324074" y="0"/>
                  </a:lnTo>
                  <a:close/>
                </a:path>
              </a:pathLst>
            </a:custGeom>
            <a:solidFill>
              <a:srgbClr val="25303C"/>
            </a:solidFill>
          </p:spPr>
        </p:sp>
        <p:sp>
          <p:nvSpPr>
            <p:cNvPr name="TextBox 29" id="29"/>
            <p:cNvSpPr txBox="true"/>
            <p:nvPr/>
          </p:nvSpPr>
          <p:spPr>
            <a:xfrm>
              <a:off x="101600" y="-57150"/>
              <a:ext cx="324074" cy="380826"/>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028700" y="1009650"/>
            <a:ext cx="9007370" cy="626110"/>
          </a:xfrm>
          <a:prstGeom prst="rect">
            <a:avLst/>
          </a:prstGeom>
        </p:spPr>
        <p:txBody>
          <a:bodyPr anchor="t" rtlCol="false" tIns="0" lIns="0" bIns="0" rIns="0">
            <a:spAutoFit/>
          </a:bodyPr>
          <a:lstStyle/>
          <a:p>
            <a:pPr algn="l">
              <a:lnSpc>
                <a:spcPts val="4520"/>
              </a:lnSpc>
            </a:pPr>
            <a:r>
              <a:rPr lang="en-US" sz="4000" spc="-120">
                <a:solidFill>
                  <a:srgbClr val="000000"/>
                </a:solidFill>
                <a:latin typeface="Poppins Bold"/>
                <a:ea typeface="Poppins Bold"/>
                <a:cs typeface="Poppins Bold"/>
                <a:sym typeface="Poppins Bold"/>
              </a:rPr>
              <a:t>Conclusions</a:t>
            </a:r>
          </a:p>
        </p:txBody>
      </p:sp>
      <p:sp>
        <p:nvSpPr>
          <p:cNvPr name="TextBox 31" id="31"/>
          <p:cNvSpPr txBox="true"/>
          <p:nvPr/>
        </p:nvSpPr>
        <p:spPr>
          <a:xfrm rot="0">
            <a:off x="1028700" y="1902668"/>
            <a:ext cx="8385593" cy="5842635"/>
          </a:xfrm>
          <a:prstGeom prst="rect">
            <a:avLst/>
          </a:prstGeom>
        </p:spPr>
        <p:txBody>
          <a:bodyPr anchor="t" rtlCol="false" tIns="0" lIns="0" bIns="0" rIns="0">
            <a:spAutoFit/>
          </a:bodyPr>
          <a:lstStyle/>
          <a:p>
            <a:pPr algn="just">
              <a:lnSpc>
                <a:spcPts val="3569"/>
              </a:lnSpc>
            </a:pPr>
            <a:r>
              <a:rPr lang="en-US" sz="2999" spc="-8">
                <a:solidFill>
                  <a:srgbClr val="000000"/>
                </a:solidFill>
                <a:latin typeface="Poppins"/>
                <a:ea typeface="Poppins"/>
                <a:cs typeface="Poppins"/>
                <a:sym typeface="Poppins"/>
              </a:rPr>
              <a:t>This project, helped me in understanding the importance of Data Analytics in Customer Experience Analysis as it provides valuable insights which helps in making Data-Driven Decisions.</a:t>
            </a:r>
          </a:p>
          <a:p>
            <a:pPr algn="just">
              <a:lnSpc>
                <a:spcPts val="3569"/>
              </a:lnSpc>
            </a:pPr>
            <a:r>
              <a:rPr lang="en-US" sz="2999" spc="-8">
                <a:solidFill>
                  <a:srgbClr val="000000"/>
                </a:solidFill>
                <a:latin typeface="Poppins"/>
                <a:ea typeface="Poppins"/>
                <a:cs typeface="Poppins"/>
                <a:sym typeface="Poppins"/>
              </a:rPr>
              <a:t>In this project I was able to get insights like call abandon rates, distribution of call duration, number of calls, agents, how to create a manpower plan so as to decrease abandon calls etc. I also got experience in Data Preprocessing like Data Cleaning, handling Outliers, Feature Engineering etc</a:t>
            </a:r>
          </a:p>
          <a:p>
            <a:pPr algn="just">
              <a:lnSpc>
                <a:spcPts val="356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63080" cy="10288743"/>
            <a:chOff x="0" y="0"/>
            <a:chExt cx="15972092" cy="20899285"/>
          </a:xfrm>
        </p:grpSpPr>
        <p:sp>
          <p:nvSpPr>
            <p:cNvPr name="Freeform 3" id="3"/>
            <p:cNvSpPr/>
            <p:nvPr/>
          </p:nvSpPr>
          <p:spPr>
            <a:xfrm flipH="false" flipV="false" rot="0">
              <a:off x="0" y="0"/>
              <a:ext cx="15972028" cy="20899247"/>
            </a:xfrm>
            <a:custGeom>
              <a:avLst/>
              <a:gdLst/>
              <a:ahLst/>
              <a:cxnLst/>
              <a:rect r="r" b="b" t="t" l="l"/>
              <a:pathLst>
                <a:path h="20899247" w="15972028">
                  <a:moveTo>
                    <a:pt x="0" y="0"/>
                  </a:moveTo>
                  <a:lnTo>
                    <a:pt x="0" y="20899247"/>
                  </a:lnTo>
                  <a:lnTo>
                    <a:pt x="8776462" y="20899247"/>
                  </a:lnTo>
                  <a:lnTo>
                    <a:pt x="15972028" y="8573262"/>
                  </a:lnTo>
                  <a:lnTo>
                    <a:pt x="11004550" y="0"/>
                  </a:lnTo>
                  <a:close/>
                </a:path>
              </a:pathLst>
            </a:custGeom>
            <a:blipFill>
              <a:blip r:embed="rId2"/>
              <a:stretch>
                <a:fillRect l="-58997" t="0" r="-48762" b="-5852"/>
              </a:stretch>
            </a:blipFill>
          </p:spPr>
        </p:sp>
      </p:grpSp>
      <p:grpSp>
        <p:nvGrpSpPr>
          <p:cNvPr name="Group 4" id="4"/>
          <p:cNvGrpSpPr/>
          <p:nvPr/>
        </p:nvGrpSpPr>
        <p:grpSpPr>
          <a:xfrm rot="-10800000">
            <a:off x="6256931" y="8299744"/>
            <a:ext cx="2451270" cy="2177133"/>
            <a:chOff x="0" y="0"/>
            <a:chExt cx="772341" cy="685967"/>
          </a:xfrm>
        </p:grpSpPr>
        <p:sp>
          <p:nvSpPr>
            <p:cNvPr name="Freeform 5" id="5"/>
            <p:cNvSpPr/>
            <p:nvPr/>
          </p:nvSpPr>
          <p:spPr>
            <a:xfrm flipH="false" flipV="false" rot="0">
              <a:off x="0" y="0"/>
              <a:ext cx="772341" cy="685967"/>
            </a:xfrm>
            <a:custGeom>
              <a:avLst/>
              <a:gdLst/>
              <a:ahLst/>
              <a:cxnLst/>
              <a:rect r="r" b="b" t="t" l="l"/>
              <a:pathLst>
                <a:path h="685967" w="772341">
                  <a:moveTo>
                    <a:pt x="386171" y="685967"/>
                  </a:moveTo>
                  <a:lnTo>
                    <a:pt x="772341" y="0"/>
                  </a:lnTo>
                  <a:lnTo>
                    <a:pt x="0" y="0"/>
                  </a:lnTo>
                  <a:lnTo>
                    <a:pt x="386171" y="685967"/>
                  </a:lnTo>
                  <a:close/>
                </a:path>
              </a:pathLst>
            </a:custGeom>
            <a:solidFill>
              <a:srgbClr val="25303C"/>
            </a:solidFill>
          </p:spPr>
        </p:sp>
        <p:sp>
          <p:nvSpPr>
            <p:cNvPr name="TextBox 6" id="6"/>
            <p:cNvSpPr txBox="true"/>
            <p:nvPr/>
          </p:nvSpPr>
          <p:spPr>
            <a:xfrm>
              <a:off x="120678" y="-8152"/>
              <a:ext cx="530985" cy="37563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3567425">
            <a:off x="3042624" y="-385219"/>
            <a:ext cx="7690820" cy="2023107"/>
            <a:chOff x="0" y="0"/>
            <a:chExt cx="1346908" cy="354311"/>
          </a:xfrm>
        </p:grpSpPr>
        <p:sp>
          <p:nvSpPr>
            <p:cNvPr name="Freeform 8" id="8"/>
            <p:cNvSpPr/>
            <p:nvPr/>
          </p:nvSpPr>
          <p:spPr>
            <a:xfrm flipH="false" flipV="false" rot="0">
              <a:off x="0" y="0"/>
              <a:ext cx="1346908" cy="354311"/>
            </a:xfrm>
            <a:custGeom>
              <a:avLst/>
              <a:gdLst/>
              <a:ahLst/>
              <a:cxnLst/>
              <a:rect r="r" b="b" t="t" l="l"/>
              <a:pathLst>
                <a:path h="354311" w="1346908">
                  <a:moveTo>
                    <a:pt x="1143708" y="0"/>
                  </a:moveTo>
                  <a:lnTo>
                    <a:pt x="0" y="0"/>
                  </a:lnTo>
                  <a:lnTo>
                    <a:pt x="203200" y="354311"/>
                  </a:lnTo>
                  <a:lnTo>
                    <a:pt x="1346908" y="354311"/>
                  </a:lnTo>
                  <a:lnTo>
                    <a:pt x="1143708" y="0"/>
                  </a:lnTo>
                  <a:close/>
                </a:path>
              </a:pathLst>
            </a:custGeom>
            <a:solidFill>
              <a:srgbClr val="25303C"/>
            </a:solidFill>
          </p:spPr>
        </p:sp>
        <p:sp>
          <p:nvSpPr>
            <p:cNvPr name="TextBox 9" id="9"/>
            <p:cNvSpPr txBox="true"/>
            <p:nvPr/>
          </p:nvSpPr>
          <p:spPr>
            <a:xfrm>
              <a:off x="101600" y="-57150"/>
              <a:ext cx="1143708" cy="4114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567425">
            <a:off x="5521455" y="545174"/>
            <a:ext cx="4522503" cy="830410"/>
            <a:chOff x="0" y="0"/>
            <a:chExt cx="1929615" cy="354311"/>
          </a:xfrm>
        </p:grpSpPr>
        <p:sp>
          <p:nvSpPr>
            <p:cNvPr name="Freeform 11" id="11"/>
            <p:cNvSpPr/>
            <p:nvPr/>
          </p:nvSpPr>
          <p:spPr>
            <a:xfrm flipH="false" flipV="false" rot="0">
              <a:off x="0" y="0"/>
              <a:ext cx="1929615" cy="354311"/>
            </a:xfrm>
            <a:custGeom>
              <a:avLst/>
              <a:gdLst/>
              <a:ahLst/>
              <a:cxnLst/>
              <a:rect r="r" b="b" t="t" l="l"/>
              <a:pathLst>
                <a:path h="354311" w="1929615">
                  <a:moveTo>
                    <a:pt x="1726415" y="0"/>
                  </a:moveTo>
                  <a:lnTo>
                    <a:pt x="0" y="0"/>
                  </a:lnTo>
                  <a:lnTo>
                    <a:pt x="203200" y="354311"/>
                  </a:lnTo>
                  <a:lnTo>
                    <a:pt x="1929615" y="354311"/>
                  </a:lnTo>
                  <a:lnTo>
                    <a:pt x="1726415" y="0"/>
                  </a:lnTo>
                  <a:close/>
                </a:path>
              </a:pathLst>
            </a:custGeom>
            <a:solidFill>
              <a:srgbClr val="4050AB"/>
            </a:solidFill>
          </p:spPr>
        </p:sp>
        <p:sp>
          <p:nvSpPr>
            <p:cNvPr name="TextBox 12" id="12"/>
            <p:cNvSpPr txBox="true"/>
            <p:nvPr/>
          </p:nvSpPr>
          <p:spPr>
            <a:xfrm>
              <a:off x="101600" y="-57150"/>
              <a:ext cx="1726415" cy="41146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567425">
            <a:off x="5906595" y="9092134"/>
            <a:ext cx="4708710" cy="727767"/>
            <a:chOff x="0" y="0"/>
            <a:chExt cx="2292417" cy="354311"/>
          </a:xfrm>
        </p:grpSpPr>
        <p:sp>
          <p:nvSpPr>
            <p:cNvPr name="Freeform 14" id="14"/>
            <p:cNvSpPr/>
            <p:nvPr/>
          </p:nvSpPr>
          <p:spPr>
            <a:xfrm flipH="false" flipV="false" rot="0">
              <a:off x="0" y="0"/>
              <a:ext cx="2292417" cy="354311"/>
            </a:xfrm>
            <a:custGeom>
              <a:avLst/>
              <a:gdLst/>
              <a:ahLst/>
              <a:cxnLst/>
              <a:rect r="r" b="b" t="t" l="l"/>
              <a:pathLst>
                <a:path h="354311" w="2292417">
                  <a:moveTo>
                    <a:pt x="2089217" y="0"/>
                  </a:moveTo>
                  <a:lnTo>
                    <a:pt x="0" y="0"/>
                  </a:lnTo>
                  <a:lnTo>
                    <a:pt x="203200" y="354311"/>
                  </a:lnTo>
                  <a:lnTo>
                    <a:pt x="2292417" y="354311"/>
                  </a:lnTo>
                  <a:lnTo>
                    <a:pt x="2089217" y="0"/>
                  </a:lnTo>
                  <a:close/>
                </a:path>
              </a:pathLst>
            </a:custGeom>
            <a:solidFill>
              <a:srgbClr val="4050AB"/>
            </a:solidFill>
          </p:spPr>
        </p:sp>
        <p:sp>
          <p:nvSpPr>
            <p:cNvPr name="TextBox 15" id="15"/>
            <p:cNvSpPr txBox="true"/>
            <p:nvPr/>
          </p:nvSpPr>
          <p:spPr>
            <a:xfrm>
              <a:off x="101600" y="-57150"/>
              <a:ext cx="2089217" cy="411461"/>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3587692">
            <a:off x="3703794" y="8540371"/>
            <a:ext cx="6506445" cy="309056"/>
          </a:xfrm>
          <a:custGeom>
            <a:avLst/>
            <a:gdLst/>
            <a:ahLst/>
            <a:cxnLst/>
            <a:rect r="r" b="b" t="t" l="l"/>
            <a:pathLst>
              <a:path h="309056" w="6506445">
                <a:moveTo>
                  <a:pt x="0" y="0"/>
                </a:moveTo>
                <a:lnTo>
                  <a:pt x="6506445" y="0"/>
                </a:lnTo>
                <a:lnTo>
                  <a:pt x="6506445" y="309056"/>
                </a:lnTo>
                <a:lnTo>
                  <a:pt x="0" y="309056"/>
                </a:lnTo>
                <a:lnTo>
                  <a:pt x="0" y="0"/>
                </a:lnTo>
                <a:close/>
              </a:path>
            </a:pathLst>
          </a:custGeom>
          <a:blipFill>
            <a:blip r:embed="rId3">
              <a:alphaModFix amt="70000"/>
            </a:blip>
            <a:stretch>
              <a:fillRect l="0" t="0" r="0" b="0"/>
            </a:stretch>
          </a:blipFill>
        </p:spPr>
      </p:sp>
      <p:grpSp>
        <p:nvGrpSpPr>
          <p:cNvPr name="Group 17" id="17"/>
          <p:cNvGrpSpPr/>
          <p:nvPr/>
        </p:nvGrpSpPr>
        <p:grpSpPr>
          <a:xfrm rot="7212503">
            <a:off x="1042007" y="8192320"/>
            <a:ext cx="10866833" cy="796584"/>
            <a:chOff x="0" y="0"/>
            <a:chExt cx="4892571" cy="358646"/>
          </a:xfrm>
        </p:grpSpPr>
        <p:sp>
          <p:nvSpPr>
            <p:cNvPr name="Freeform 18" id="18"/>
            <p:cNvSpPr/>
            <p:nvPr/>
          </p:nvSpPr>
          <p:spPr>
            <a:xfrm flipH="false" flipV="false" rot="0">
              <a:off x="0" y="0"/>
              <a:ext cx="4892571" cy="358646"/>
            </a:xfrm>
            <a:custGeom>
              <a:avLst/>
              <a:gdLst/>
              <a:ahLst/>
              <a:cxnLst/>
              <a:rect r="r" b="b" t="t" l="l"/>
              <a:pathLst>
                <a:path h="358646" w="4892571">
                  <a:moveTo>
                    <a:pt x="203200" y="0"/>
                  </a:moveTo>
                  <a:lnTo>
                    <a:pt x="4892571" y="0"/>
                  </a:lnTo>
                  <a:lnTo>
                    <a:pt x="4689371" y="358646"/>
                  </a:lnTo>
                  <a:lnTo>
                    <a:pt x="0" y="358646"/>
                  </a:lnTo>
                  <a:lnTo>
                    <a:pt x="203200" y="0"/>
                  </a:lnTo>
                  <a:close/>
                </a:path>
              </a:pathLst>
            </a:custGeom>
            <a:solidFill>
              <a:srgbClr val="4050AB"/>
            </a:solidFill>
          </p:spPr>
        </p:sp>
        <p:sp>
          <p:nvSpPr>
            <p:cNvPr name="TextBox 19" id="19"/>
            <p:cNvSpPr txBox="true"/>
            <p:nvPr/>
          </p:nvSpPr>
          <p:spPr>
            <a:xfrm>
              <a:off x="101600" y="-57150"/>
              <a:ext cx="4689371" cy="415796"/>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3587692">
            <a:off x="2418273" y="6901758"/>
            <a:ext cx="9498397" cy="451174"/>
          </a:xfrm>
          <a:custGeom>
            <a:avLst/>
            <a:gdLst/>
            <a:ahLst/>
            <a:cxnLst/>
            <a:rect r="r" b="b" t="t" l="l"/>
            <a:pathLst>
              <a:path h="451174" w="9498397">
                <a:moveTo>
                  <a:pt x="0" y="0"/>
                </a:moveTo>
                <a:lnTo>
                  <a:pt x="9498397" y="0"/>
                </a:lnTo>
                <a:lnTo>
                  <a:pt x="9498397" y="451174"/>
                </a:lnTo>
                <a:lnTo>
                  <a:pt x="0" y="451174"/>
                </a:lnTo>
                <a:lnTo>
                  <a:pt x="0" y="0"/>
                </a:lnTo>
                <a:close/>
              </a:path>
            </a:pathLst>
          </a:custGeom>
          <a:blipFill>
            <a:blip r:embed="rId3">
              <a:alphaModFix amt="70000"/>
            </a:blip>
            <a:stretch>
              <a:fillRect l="0" t="0" r="0" b="0"/>
            </a:stretch>
          </a:blipFill>
        </p:spPr>
      </p:sp>
      <p:grpSp>
        <p:nvGrpSpPr>
          <p:cNvPr name="Group 21" id="21"/>
          <p:cNvGrpSpPr/>
          <p:nvPr/>
        </p:nvGrpSpPr>
        <p:grpSpPr>
          <a:xfrm rot="7212503">
            <a:off x="433558" y="7141880"/>
            <a:ext cx="11863906" cy="796584"/>
            <a:chOff x="0" y="0"/>
            <a:chExt cx="5341483" cy="358646"/>
          </a:xfrm>
        </p:grpSpPr>
        <p:sp>
          <p:nvSpPr>
            <p:cNvPr name="Freeform 22" id="22"/>
            <p:cNvSpPr/>
            <p:nvPr/>
          </p:nvSpPr>
          <p:spPr>
            <a:xfrm flipH="false" flipV="false" rot="0">
              <a:off x="0" y="0"/>
              <a:ext cx="5341484" cy="358646"/>
            </a:xfrm>
            <a:custGeom>
              <a:avLst/>
              <a:gdLst/>
              <a:ahLst/>
              <a:cxnLst/>
              <a:rect r="r" b="b" t="t" l="l"/>
              <a:pathLst>
                <a:path h="358646" w="5341484">
                  <a:moveTo>
                    <a:pt x="203200" y="0"/>
                  </a:moveTo>
                  <a:lnTo>
                    <a:pt x="5341484" y="0"/>
                  </a:lnTo>
                  <a:lnTo>
                    <a:pt x="5138284" y="358646"/>
                  </a:lnTo>
                  <a:lnTo>
                    <a:pt x="0" y="358646"/>
                  </a:lnTo>
                  <a:lnTo>
                    <a:pt x="203200" y="0"/>
                  </a:lnTo>
                  <a:close/>
                </a:path>
              </a:pathLst>
            </a:custGeom>
            <a:solidFill>
              <a:srgbClr val="4050AB"/>
            </a:solidFill>
          </p:spPr>
        </p:sp>
        <p:sp>
          <p:nvSpPr>
            <p:cNvPr name="TextBox 23" id="23"/>
            <p:cNvSpPr txBox="true"/>
            <p:nvPr/>
          </p:nvSpPr>
          <p:spPr>
            <a:xfrm>
              <a:off x="101600" y="-57150"/>
              <a:ext cx="5138283" cy="41579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7989462" y="6908879"/>
            <a:ext cx="849956" cy="535116"/>
            <a:chOff x="0" y="0"/>
            <a:chExt cx="575059" cy="362046"/>
          </a:xfrm>
        </p:grpSpPr>
        <p:sp>
          <p:nvSpPr>
            <p:cNvPr name="Freeform 25" id="25"/>
            <p:cNvSpPr/>
            <p:nvPr/>
          </p:nvSpPr>
          <p:spPr>
            <a:xfrm flipH="false" flipV="false" rot="0">
              <a:off x="0" y="0"/>
              <a:ext cx="575059" cy="362046"/>
            </a:xfrm>
            <a:custGeom>
              <a:avLst/>
              <a:gdLst/>
              <a:ahLst/>
              <a:cxnLst/>
              <a:rect r="r" b="b" t="t" l="l"/>
              <a:pathLst>
                <a:path h="362046" w="575059">
                  <a:moveTo>
                    <a:pt x="203200" y="0"/>
                  </a:moveTo>
                  <a:lnTo>
                    <a:pt x="575059" y="0"/>
                  </a:lnTo>
                  <a:lnTo>
                    <a:pt x="371859" y="362046"/>
                  </a:lnTo>
                  <a:lnTo>
                    <a:pt x="0" y="362046"/>
                  </a:lnTo>
                  <a:lnTo>
                    <a:pt x="203200" y="0"/>
                  </a:lnTo>
                  <a:close/>
                </a:path>
              </a:pathLst>
            </a:custGeom>
            <a:solidFill>
              <a:srgbClr val="25303C"/>
            </a:solidFill>
          </p:spPr>
        </p:sp>
        <p:sp>
          <p:nvSpPr>
            <p:cNvPr name="TextBox 26" id="26"/>
            <p:cNvSpPr txBox="true"/>
            <p:nvPr/>
          </p:nvSpPr>
          <p:spPr>
            <a:xfrm>
              <a:off x="101600" y="-57150"/>
              <a:ext cx="371859" cy="419196"/>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8434493" y="6076169"/>
            <a:ext cx="854939" cy="570103"/>
            <a:chOff x="0" y="0"/>
            <a:chExt cx="542932" cy="362046"/>
          </a:xfrm>
        </p:grpSpPr>
        <p:sp>
          <p:nvSpPr>
            <p:cNvPr name="Freeform 28" id="28"/>
            <p:cNvSpPr/>
            <p:nvPr/>
          </p:nvSpPr>
          <p:spPr>
            <a:xfrm flipH="false" flipV="false" rot="0">
              <a:off x="0" y="0"/>
              <a:ext cx="542932" cy="362046"/>
            </a:xfrm>
            <a:custGeom>
              <a:avLst/>
              <a:gdLst/>
              <a:ahLst/>
              <a:cxnLst/>
              <a:rect r="r" b="b" t="t" l="l"/>
              <a:pathLst>
                <a:path h="362046" w="542932">
                  <a:moveTo>
                    <a:pt x="203200" y="0"/>
                  </a:moveTo>
                  <a:lnTo>
                    <a:pt x="542932" y="0"/>
                  </a:lnTo>
                  <a:lnTo>
                    <a:pt x="339732" y="362046"/>
                  </a:lnTo>
                  <a:lnTo>
                    <a:pt x="0" y="362046"/>
                  </a:lnTo>
                  <a:lnTo>
                    <a:pt x="203200" y="0"/>
                  </a:lnTo>
                  <a:close/>
                </a:path>
              </a:pathLst>
            </a:custGeom>
            <a:solidFill>
              <a:srgbClr val="4050AB"/>
            </a:solidFill>
          </p:spPr>
        </p:sp>
        <p:sp>
          <p:nvSpPr>
            <p:cNvPr name="TextBox 29" id="29"/>
            <p:cNvSpPr txBox="true"/>
            <p:nvPr/>
          </p:nvSpPr>
          <p:spPr>
            <a:xfrm>
              <a:off x="101600" y="-57150"/>
              <a:ext cx="339732" cy="419196"/>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9751738" y="3853136"/>
            <a:ext cx="7545893" cy="1666070"/>
          </a:xfrm>
          <a:prstGeom prst="rect">
            <a:avLst/>
          </a:prstGeom>
        </p:spPr>
        <p:txBody>
          <a:bodyPr anchor="t" rtlCol="false" tIns="0" lIns="0" bIns="0" rIns="0">
            <a:spAutoFit/>
          </a:bodyPr>
          <a:lstStyle/>
          <a:p>
            <a:pPr algn="r">
              <a:lnSpc>
                <a:spcPts val="12299"/>
              </a:lnSpc>
            </a:pPr>
            <a:r>
              <a:rPr lang="en-US" sz="10695" spc="-320">
                <a:solidFill>
                  <a:srgbClr val="000000"/>
                </a:solidFill>
                <a:latin typeface="Poppins Ultra-Bold"/>
                <a:ea typeface="Poppins Ultra-Bold"/>
                <a:cs typeface="Poppins Ultra-Bold"/>
                <a:sym typeface="Poppins Ultra-Bold"/>
              </a:rPr>
              <a:t>Thank You</a:t>
            </a:r>
          </a:p>
        </p:txBody>
      </p:sp>
      <p:sp>
        <p:nvSpPr>
          <p:cNvPr name="TextBox 31" id="31"/>
          <p:cNvSpPr txBox="true"/>
          <p:nvPr/>
        </p:nvSpPr>
        <p:spPr>
          <a:xfrm rot="0">
            <a:off x="9694357" y="5385557"/>
            <a:ext cx="7572174" cy="671563"/>
          </a:xfrm>
          <a:prstGeom prst="rect">
            <a:avLst/>
          </a:prstGeom>
        </p:spPr>
        <p:txBody>
          <a:bodyPr anchor="t" rtlCol="false" tIns="0" lIns="0" bIns="0" rIns="0">
            <a:spAutoFit/>
          </a:bodyPr>
          <a:lstStyle/>
          <a:p>
            <a:pPr algn="r">
              <a:lnSpc>
                <a:spcPts val="4994"/>
              </a:lnSpc>
            </a:pPr>
            <a:r>
              <a:rPr lang="en-US" sz="4381" spc="933">
                <a:solidFill>
                  <a:srgbClr val="000000"/>
                </a:solidFill>
                <a:latin typeface="Poppins Semi-Bold"/>
                <a:ea typeface="Poppins Semi-Bold"/>
                <a:cs typeface="Poppins Semi-Bold"/>
                <a:sym typeface="Poppins Semi-Bold"/>
              </a:rPr>
              <a:t>For Your Attention</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38931" y="-2030960"/>
            <a:ext cx="15664930" cy="13462049"/>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0838871" y="8496674"/>
            <a:ext cx="2570739" cy="2177133"/>
            <a:chOff x="0" y="0"/>
            <a:chExt cx="809983" cy="685967"/>
          </a:xfrm>
        </p:grpSpPr>
        <p:sp>
          <p:nvSpPr>
            <p:cNvPr name="Freeform 6" id="6"/>
            <p:cNvSpPr/>
            <p:nvPr/>
          </p:nvSpPr>
          <p:spPr>
            <a:xfrm flipH="false" flipV="false" rot="0">
              <a:off x="0" y="0"/>
              <a:ext cx="809983" cy="685967"/>
            </a:xfrm>
            <a:custGeom>
              <a:avLst/>
              <a:gdLst/>
              <a:ahLst/>
              <a:cxnLst/>
              <a:rect r="r" b="b" t="t" l="l"/>
              <a:pathLst>
                <a:path h="685967" w="809983">
                  <a:moveTo>
                    <a:pt x="404992" y="685967"/>
                  </a:moveTo>
                  <a:lnTo>
                    <a:pt x="809983" y="0"/>
                  </a:lnTo>
                  <a:lnTo>
                    <a:pt x="0" y="0"/>
                  </a:lnTo>
                  <a:lnTo>
                    <a:pt x="404992" y="685967"/>
                  </a:lnTo>
                  <a:close/>
                </a:path>
              </a:pathLst>
            </a:custGeom>
            <a:solidFill>
              <a:srgbClr val="25303C"/>
            </a:solidFill>
          </p:spPr>
        </p:sp>
        <p:sp>
          <p:nvSpPr>
            <p:cNvPr name="TextBox 7" id="7"/>
            <p:cNvSpPr txBox="true"/>
            <p:nvPr/>
          </p:nvSpPr>
          <p:spPr>
            <a:xfrm>
              <a:off x="126560" y="-8152"/>
              <a:ext cx="556864" cy="37563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7263625">
            <a:off x="8995125" y="-236832"/>
            <a:ext cx="8998626" cy="1361250"/>
            <a:chOff x="0" y="0"/>
            <a:chExt cx="2505778" cy="379057"/>
          </a:xfrm>
        </p:grpSpPr>
        <p:sp>
          <p:nvSpPr>
            <p:cNvPr name="Freeform 9" id="9"/>
            <p:cNvSpPr/>
            <p:nvPr/>
          </p:nvSpPr>
          <p:spPr>
            <a:xfrm flipH="false" flipV="false" rot="0">
              <a:off x="0" y="0"/>
              <a:ext cx="2505778" cy="379057"/>
            </a:xfrm>
            <a:custGeom>
              <a:avLst/>
              <a:gdLst/>
              <a:ahLst/>
              <a:cxnLst/>
              <a:rect r="r" b="b" t="t" l="l"/>
              <a:pathLst>
                <a:path h="379057" w="2505778">
                  <a:moveTo>
                    <a:pt x="203200" y="0"/>
                  </a:moveTo>
                  <a:lnTo>
                    <a:pt x="2505778" y="0"/>
                  </a:lnTo>
                  <a:lnTo>
                    <a:pt x="2302578" y="379057"/>
                  </a:lnTo>
                  <a:lnTo>
                    <a:pt x="0" y="379057"/>
                  </a:lnTo>
                  <a:lnTo>
                    <a:pt x="203200" y="0"/>
                  </a:lnTo>
                  <a:close/>
                </a:path>
              </a:pathLst>
            </a:custGeom>
            <a:solidFill>
              <a:srgbClr val="25303C"/>
            </a:solidFill>
          </p:spPr>
        </p:sp>
        <p:sp>
          <p:nvSpPr>
            <p:cNvPr name="TextBox 10" id="10"/>
            <p:cNvSpPr txBox="true"/>
            <p:nvPr/>
          </p:nvSpPr>
          <p:spPr>
            <a:xfrm>
              <a:off x="101600" y="-57150"/>
              <a:ext cx="2302578" cy="43620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7263625">
            <a:off x="9331414" y="919858"/>
            <a:ext cx="4950786" cy="823996"/>
            <a:chOff x="0" y="0"/>
            <a:chExt cx="2277473" cy="379057"/>
          </a:xfrm>
        </p:grpSpPr>
        <p:sp>
          <p:nvSpPr>
            <p:cNvPr name="Freeform 12" id="12"/>
            <p:cNvSpPr/>
            <p:nvPr/>
          </p:nvSpPr>
          <p:spPr>
            <a:xfrm flipH="false" flipV="false" rot="0">
              <a:off x="0" y="0"/>
              <a:ext cx="2277473" cy="379057"/>
            </a:xfrm>
            <a:custGeom>
              <a:avLst/>
              <a:gdLst/>
              <a:ahLst/>
              <a:cxnLst/>
              <a:rect r="r" b="b" t="t" l="l"/>
              <a:pathLst>
                <a:path h="379057" w="2277473">
                  <a:moveTo>
                    <a:pt x="203200" y="0"/>
                  </a:moveTo>
                  <a:lnTo>
                    <a:pt x="2277473" y="0"/>
                  </a:lnTo>
                  <a:lnTo>
                    <a:pt x="2074273" y="379057"/>
                  </a:lnTo>
                  <a:lnTo>
                    <a:pt x="0" y="379057"/>
                  </a:lnTo>
                  <a:lnTo>
                    <a:pt x="203200" y="0"/>
                  </a:lnTo>
                  <a:close/>
                </a:path>
              </a:pathLst>
            </a:custGeom>
            <a:solidFill>
              <a:srgbClr val="4050AB"/>
            </a:solidFill>
          </p:spPr>
        </p:sp>
        <p:sp>
          <p:nvSpPr>
            <p:cNvPr name="TextBox 13" id="13"/>
            <p:cNvSpPr txBox="true"/>
            <p:nvPr/>
          </p:nvSpPr>
          <p:spPr>
            <a:xfrm>
              <a:off x="101600" y="-57150"/>
              <a:ext cx="2074273" cy="43620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7267119">
            <a:off x="9209300" y="9046439"/>
            <a:ext cx="4208172" cy="699641"/>
            <a:chOff x="0" y="0"/>
            <a:chExt cx="2340012" cy="389045"/>
          </a:xfrm>
        </p:grpSpPr>
        <p:sp>
          <p:nvSpPr>
            <p:cNvPr name="Freeform 15" id="15"/>
            <p:cNvSpPr/>
            <p:nvPr/>
          </p:nvSpPr>
          <p:spPr>
            <a:xfrm flipH="false" flipV="false" rot="0">
              <a:off x="0" y="0"/>
              <a:ext cx="2340012" cy="389045"/>
            </a:xfrm>
            <a:custGeom>
              <a:avLst/>
              <a:gdLst/>
              <a:ahLst/>
              <a:cxnLst/>
              <a:rect r="r" b="b" t="t" l="l"/>
              <a:pathLst>
                <a:path h="389045" w="2340012">
                  <a:moveTo>
                    <a:pt x="203200" y="0"/>
                  </a:moveTo>
                  <a:lnTo>
                    <a:pt x="2340012" y="0"/>
                  </a:lnTo>
                  <a:lnTo>
                    <a:pt x="2136812" y="389045"/>
                  </a:lnTo>
                  <a:lnTo>
                    <a:pt x="0" y="389045"/>
                  </a:lnTo>
                  <a:lnTo>
                    <a:pt x="203200" y="0"/>
                  </a:lnTo>
                  <a:close/>
                </a:path>
              </a:pathLst>
            </a:custGeom>
            <a:solidFill>
              <a:srgbClr val="4050AB"/>
            </a:solidFill>
          </p:spPr>
        </p:sp>
        <p:sp>
          <p:nvSpPr>
            <p:cNvPr name="TextBox 16" id="16"/>
            <p:cNvSpPr txBox="true"/>
            <p:nvPr/>
          </p:nvSpPr>
          <p:spPr>
            <a:xfrm>
              <a:off x="101600" y="-57150"/>
              <a:ext cx="2136812" cy="44619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3511549">
            <a:off x="10304768" y="9012997"/>
            <a:ext cx="5227312" cy="248297"/>
          </a:xfrm>
          <a:custGeom>
            <a:avLst/>
            <a:gdLst/>
            <a:ahLst/>
            <a:cxnLst/>
            <a:rect r="r" b="b" t="t" l="l"/>
            <a:pathLst>
              <a:path h="248297" w="5227312">
                <a:moveTo>
                  <a:pt x="0" y="0"/>
                </a:moveTo>
                <a:lnTo>
                  <a:pt x="5227312" y="0"/>
                </a:lnTo>
                <a:lnTo>
                  <a:pt x="5227312" y="248298"/>
                </a:lnTo>
                <a:lnTo>
                  <a:pt x="0" y="248298"/>
                </a:lnTo>
                <a:lnTo>
                  <a:pt x="0" y="0"/>
                </a:lnTo>
                <a:close/>
              </a:path>
            </a:pathLst>
          </a:custGeom>
          <a:blipFill>
            <a:blip r:embed="rId2">
              <a:alphaModFix amt="70000"/>
            </a:blip>
            <a:stretch>
              <a:fillRect l="0" t="0" r="0" b="0"/>
            </a:stretch>
          </a:blipFill>
        </p:spPr>
      </p:sp>
      <p:grpSp>
        <p:nvGrpSpPr>
          <p:cNvPr name="Group 18" id="18"/>
          <p:cNvGrpSpPr/>
          <p:nvPr/>
        </p:nvGrpSpPr>
        <p:grpSpPr>
          <a:xfrm rot="3532871">
            <a:off x="8390470" y="7313101"/>
            <a:ext cx="8229384" cy="715549"/>
            <a:chOff x="0" y="0"/>
            <a:chExt cx="4316361" cy="375309"/>
          </a:xfrm>
        </p:grpSpPr>
        <p:sp>
          <p:nvSpPr>
            <p:cNvPr name="Freeform 19" id="19"/>
            <p:cNvSpPr/>
            <p:nvPr/>
          </p:nvSpPr>
          <p:spPr>
            <a:xfrm flipH="false" flipV="false" rot="0">
              <a:off x="0" y="0"/>
              <a:ext cx="4316361" cy="375309"/>
            </a:xfrm>
            <a:custGeom>
              <a:avLst/>
              <a:gdLst/>
              <a:ahLst/>
              <a:cxnLst/>
              <a:rect r="r" b="b" t="t" l="l"/>
              <a:pathLst>
                <a:path h="375309" w="4316361">
                  <a:moveTo>
                    <a:pt x="4113161" y="0"/>
                  </a:moveTo>
                  <a:lnTo>
                    <a:pt x="0" y="0"/>
                  </a:lnTo>
                  <a:lnTo>
                    <a:pt x="203200" y="375309"/>
                  </a:lnTo>
                  <a:lnTo>
                    <a:pt x="4316361" y="375309"/>
                  </a:lnTo>
                  <a:lnTo>
                    <a:pt x="4113161" y="0"/>
                  </a:lnTo>
                  <a:close/>
                </a:path>
              </a:pathLst>
            </a:custGeom>
            <a:solidFill>
              <a:srgbClr val="4050AB"/>
            </a:solidFill>
          </p:spPr>
        </p:sp>
        <p:sp>
          <p:nvSpPr>
            <p:cNvPr name="TextBox 20" id="20"/>
            <p:cNvSpPr txBox="true"/>
            <p:nvPr/>
          </p:nvSpPr>
          <p:spPr>
            <a:xfrm>
              <a:off x="101600" y="-57150"/>
              <a:ext cx="4113161" cy="4324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511549">
            <a:off x="8223694" y="7834250"/>
            <a:ext cx="9498397" cy="451174"/>
          </a:xfrm>
          <a:custGeom>
            <a:avLst/>
            <a:gdLst/>
            <a:ahLst/>
            <a:cxnLst/>
            <a:rect r="r" b="b" t="t" l="l"/>
            <a:pathLst>
              <a:path h="451174" w="9498397">
                <a:moveTo>
                  <a:pt x="0" y="0"/>
                </a:moveTo>
                <a:lnTo>
                  <a:pt x="9498397" y="0"/>
                </a:lnTo>
                <a:lnTo>
                  <a:pt x="9498397" y="451174"/>
                </a:lnTo>
                <a:lnTo>
                  <a:pt x="0" y="451174"/>
                </a:lnTo>
                <a:lnTo>
                  <a:pt x="0" y="0"/>
                </a:lnTo>
                <a:close/>
              </a:path>
            </a:pathLst>
          </a:custGeom>
          <a:blipFill>
            <a:blip r:embed="rId2">
              <a:alphaModFix amt="70000"/>
            </a:blip>
            <a:stretch>
              <a:fillRect l="0" t="0" r="0" b="0"/>
            </a:stretch>
          </a:blipFill>
        </p:spPr>
      </p:sp>
      <p:grpSp>
        <p:nvGrpSpPr>
          <p:cNvPr name="Group 22" id="22"/>
          <p:cNvGrpSpPr/>
          <p:nvPr/>
        </p:nvGrpSpPr>
        <p:grpSpPr>
          <a:xfrm rot="3532871">
            <a:off x="7795813" y="6684445"/>
            <a:ext cx="10449408" cy="822518"/>
            <a:chOff x="0" y="0"/>
            <a:chExt cx="4767998" cy="375309"/>
          </a:xfrm>
        </p:grpSpPr>
        <p:sp>
          <p:nvSpPr>
            <p:cNvPr name="Freeform 23" id="23"/>
            <p:cNvSpPr/>
            <p:nvPr/>
          </p:nvSpPr>
          <p:spPr>
            <a:xfrm flipH="false" flipV="false" rot="0">
              <a:off x="0" y="0"/>
              <a:ext cx="4767998" cy="375309"/>
            </a:xfrm>
            <a:custGeom>
              <a:avLst/>
              <a:gdLst/>
              <a:ahLst/>
              <a:cxnLst/>
              <a:rect r="r" b="b" t="t" l="l"/>
              <a:pathLst>
                <a:path h="375309" w="4767998">
                  <a:moveTo>
                    <a:pt x="4564798" y="0"/>
                  </a:moveTo>
                  <a:lnTo>
                    <a:pt x="0" y="0"/>
                  </a:lnTo>
                  <a:lnTo>
                    <a:pt x="203200" y="375309"/>
                  </a:lnTo>
                  <a:lnTo>
                    <a:pt x="4767998" y="375309"/>
                  </a:lnTo>
                  <a:lnTo>
                    <a:pt x="4564798" y="0"/>
                  </a:lnTo>
                  <a:close/>
                </a:path>
              </a:pathLst>
            </a:custGeom>
            <a:solidFill>
              <a:srgbClr val="4050AB"/>
            </a:solidFill>
          </p:spPr>
        </p:sp>
        <p:sp>
          <p:nvSpPr>
            <p:cNvPr name="TextBox 24" id="24"/>
            <p:cNvSpPr txBox="true"/>
            <p:nvPr/>
          </p:nvSpPr>
          <p:spPr>
            <a:xfrm>
              <a:off x="101600" y="-57150"/>
              <a:ext cx="4564798" cy="432459"/>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390111" y="6273100"/>
            <a:ext cx="897521" cy="570103"/>
            <a:chOff x="0" y="0"/>
            <a:chExt cx="509567" cy="323676"/>
          </a:xfrm>
        </p:grpSpPr>
        <p:sp>
          <p:nvSpPr>
            <p:cNvPr name="Freeform 26" id="26"/>
            <p:cNvSpPr/>
            <p:nvPr/>
          </p:nvSpPr>
          <p:spPr>
            <a:xfrm flipH="false" flipV="false" rot="0">
              <a:off x="0" y="0"/>
              <a:ext cx="509567" cy="323676"/>
            </a:xfrm>
            <a:custGeom>
              <a:avLst/>
              <a:gdLst/>
              <a:ahLst/>
              <a:cxnLst/>
              <a:rect r="r" b="b" t="t" l="l"/>
              <a:pathLst>
                <a:path h="323676" w="509567">
                  <a:moveTo>
                    <a:pt x="306367" y="0"/>
                  </a:moveTo>
                  <a:lnTo>
                    <a:pt x="0" y="0"/>
                  </a:lnTo>
                  <a:lnTo>
                    <a:pt x="203200" y="323676"/>
                  </a:lnTo>
                  <a:lnTo>
                    <a:pt x="509567" y="323676"/>
                  </a:lnTo>
                  <a:lnTo>
                    <a:pt x="306367" y="0"/>
                  </a:lnTo>
                  <a:close/>
                </a:path>
              </a:pathLst>
            </a:custGeom>
            <a:solidFill>
              <a:srgbClr val="4050AB"/>
            </a:solidFill>
          </p:spPr>
        </p:sp>
        <p:sp>
          <p:nvSpPr>
            <p:cNvPr name="TextBox 27" id="27"/>
            <p:cNvSpPr txBox="true"/>
            <p:nvPr/>
          </p:nvSpPr>
          <p:spPr>
            <a:xfrm>
              <a:off x="101600" y="-57150"/>
              <a:ext cx="306367" cy="380826"/>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851774" y="7105810"/>
            <a:ext cx="871714" cy="535116"/>
            <a:chOff x="0" y="0"/>
            <a:chExt cx="527274" cy="323676"/>
          </a:xfrm>
        </p:grpSpPr>
        <p:sp>
          <p:nvSpPr>
            <p:cNvPr name="Freeform 29" id="29"/>
            <p:cNvSpPr/>
            <p:nvPr/>
          </p:nvSpPr>
          <p:spPr>
            <a:xfrm flipH="false" flipV="false" rot="0">
              <a:off x="0" y="0"/>
              <a:ext cx="527274" cy="323676"/>
            </a:xfrm>
            <a:custGeom>
              <a:avLst/>
              <a:gdLst/>
              <a:ahLst/>
              <a:cxnLst/>
              <a:rect r="r" b="b" t="t" l="l"/>
              <a:pathLst>
                <a:path h="323676" w="527274">
                  <a:moveTo>
                    <a:pt x="324074" y="0"/>
                  </a:moveTo>
                  <a:lnTo>
                    <a:pt x="0" y="0"/>
                  </a:lnTo>
                  <a:lnTo>
                    <a:pt x="203200" y="323676"/>
                  </a:lnTo>
                  <a:lnTo>
                    <a:pt x="527274" y="323676"/>
                  </a:lnTo>
                  <a:lnTo>
                    <a:pt x="324074" y="0"/>
                  </a:lnTo>
                  <a:close/>
                </a:path>
              </a:pathLst>
            </a:custGeom>
            <a:solidFill>
              <a:srgbClr val="25303C"/>
            </a:solidFill>
          </p:spPr>
        </p:sp>
        <p:sp>
          <p:nvSpPr>
            <p:cNvPr name="TextBox 30" id="30"/>
            <p:cNvSpPr txBox="true"/>
            <p:nvPr/>
          </p:nvSpPr>
          <p:spPr>
            <a:xfrm>
              <a:off x="101600" y="-57150"/>
              <a:ext cx="324074" cy="380826"/>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2505162" y="991686"/>
            <a:ext cx="6015602" cy="9644251"/>
          </a:xfrm>
          <a:custGeom>
            <a:avLst/>
            <a:gdLst/>
            <a:ahLst/>
            <a:cxnLst/>
            <a:rect r="r" b="b" t="t" l="l"/>
            <a:pathLst>
              <a:path h="9644251" w="6015602">
                <a:moveTo>
                  <a:pt x="0" y="0"/>
                </a:moveTo>
                <a:lnTo>
                  <a:pt x="6015602" y="0"/>
                </a:lnTo>
                <a:lnTo>
                  <a:pt x="6015602" y="9644252"/>
                </a:lnTo>
                <a:lnTo>
                  <a:pt x="0" y="9644252"/>
                </a:lnTo>
                <a:lnTo>
                  <a:pt x="0" y="0"/>
                </a:lnTo>
                <a:close/>
              </a:path>
            </a:pathLst>
          </a:custGeom>
          <a:blipFill>
            <a:blip r:embed="rId3"/>
            <a:stretch>
              <a:fillRect l="0" t="0" r="0" b="0"/>
            </a:stretch>
          </a:blipFill>
        </p:spPr>
      </p:sp>
      <p:graphicFrame>
        <p:nvGraphicFramePr>
          <p:cNvPr name="Table 32" id="32"/>
          <p:cNvGraphicFramePr>
            <a:graphicFrameLocks noGrp="true"/>
          </p:cNvGraphicFramePr>
          <p:nvPr/>
        </p:nvGraphicFramePr>
        <p:xfrm>
          <a:off x="1392088" y="2343524"/>
          <a:ext cx="7315200" cy="7010400"/>
        </p:xfrm>
        <a:graphic>
          <a:graphicData uri="http://schemas.openxmlformats.org/drawingml/2006/table">
            <a:tbl>
              <a:tblPr/>
              <a:tblGrid>
                <a:gridCol w="1677928"/>
                <a:gridCol w="5637272"/>
              </a:tblGrid>
              <a:tr h="1168400">
                <a:tc>
                  <a:txBody>
                    <a:bodyPr anchor="t" rtlCol="false"/>
                    <a:lstStyle/>
                    <a:p>
                      <a:pPr algn="ctr">
                        <a:lnSpc>
                          <a:spcPts val="4199"/>
                        </a:lnSpc>
                        <a:defRPr/>
                      </a:pPr>
                      <a:r>
                        <a:rPr lang="en-US" sz="2999">
                          <a:solidFill>
                            <a:srgbClr val="FFFFFF"/>
                          </a:solidFill>
                          <a:latin typeface="Poppins"/>
                          <a:ea typeface="Poppins"/>
                          <a:cs typeface="Poppins"/>
                          <a:sym typeface="Poppins"/>
                        </a:rPr>
                        <a:t>SR. No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4199"/>
                        </a:lnSpc>
                        <a:defRPr/>
                      </a:pPr>
                      <a:r>
                        <a:rPr lang="en-US" sz="2999">
                          <a:solidFill>
                            <a:srgbClr val="FFFFFF"/>
                          </a:solidFill>
                          <a:latin typeface="Poppins Bold"/>
                          <a:ea typeface="Poppins Bold"/>
                          <a:cs typeface="Poppins Bold"/>
                          <a:sym typeface="Poppins Bold"/>
                        </a:rPr>
                        <a:t>Content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168400">
                <a:tc>
                  <a:txBody>
                    <a:bodyPr anchor="t" rtlCol="false"/>
                    <a:lstStyle/>
                    <a:p>
                      <a:pPr algn="ctr">
                        <a:lnSpc>
                          <a:spcPts val="4199"/>
                        </a:lnSpc>
                        <a:defRPr/>
                      </a:pPr>
                      <a:r>
                        <a:rPr lang="en-US" sz="2999">
                          <a:solidFill>
                            <a:srgbClr val="000000"/>
                          </a:solidFill>
                          <a:latin typeface="Poppins"/>
                          <a:ea typeface="Poppins"/>
                          <a:cs typeface="Poppins"/>
                          <a:sym typeface="Poppi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Poppins"/>
                          <a:ea typeface="Poppins"/>
                          <a:cs typeface="Poppins"/>
                          <a:sym typeface="Poppins"/>
                        </a:rPr>
                        <a:t>Project Description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8400">
                <a:tc>
                  <a:txBody>
                    <a:bodyPr anchor="t" rtlCol="false"/>
                    <a:lstStyle/>
                    <a:p>
                      <a:pPr algn="ctr">
                        <a:lnSpc>
                          <a:spcPts val="4199"/>
                        </a:lnSpc>
                        <a:defRPr/>
                      </a:pPr>
                      <a:r>
                        <a:rPr lang="en-US" sz="2999">
                          <a:solidFill>
                            <a:srgbClr val="000000"/>
                          </a:solidFill>
                          <a:latin typeface="Poppins"/>
                          <a:ea typeface="Poppins"/>
                          <a:cs typeface="Poppins"/>
                          <a:sym typeface="Poppins"/>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Poppins"/>
                          <a:ea typeface="Poppins"/>
                          <a:cs typeface="Poppins"/>
                          <a:sym typeface="Poppins"/>
                        </a:rPr>
                        <a:t>Tech stack used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8400">
                <a:tc>
                  <a:txBody>
                    <a:bodyPr anchor="t" rtlCol="false"/>
                    <a:lstStyle/>
                    <a:p>
                      <a:pPr algn="ctr">
                        <a:lnSpc>
                          <a:spcPts val="4199"/>
                        </a:lnSpc>
                        <a:defRPr/>
                      </a:pPr>
                      <a:r>
                        <a:rPr lang="en-US" sz="2999">
                          <a:solidFill>
                            <a:srgbClr val="000000"/>
                          </a:solidFill>
                          <a:latin typeface="Poppins"/>
                          <a:ea typeface="Poppins"/>
                          <a:cs typeface="Poppins"/>
                          <a:sym typeface="Poppins"/>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Poppins"/>
                          <a:ea typeface="Poppins"/>
                          <a:cs typeface="Poppins"/>
                          <a:sym typeface="Poppins"/>
                        </a:rPr>
                        <a:t>Approach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8400">
                <a:tc>
                  <a:txBody>
                    <a:bodyPr anchor="t" rtlCol="false"/>
                    <a:lstStyle/>
                    <a:p>
                      <a:pPr algn="ctr">
                        <a:lnSpc>
                          <a:spcPts val="4199"/>
                        </a:lnSpc>
                        <a:defRPr/>
                      </a:pPr>
                      <a:r>
                        <a:rPr lang="en-US" sz="2999">
                          <a:solidFill>
                            <a:srgbClr val="000000"/>
                          </a:solidFill>
                          <a:latin typeface="Poppins"/>
                          <a:ea typeface="Poppins"/>
                          <a:cs typeface="Poppins"/>
                          <a:sym typeface="Poppins"/>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Poppins"/>
                          <a:ea typeface="Poppins"/>
                          <a:cs typeface="Poppins"/>
                          <a:sym typeface="Poppins"/>
                        </a:rPr>
                        <a:t>Analysis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8400">
                <a:tc>
                  <a:txBody>
                    <a:bodyPr anchor="t" rtlCol="false"/>
                    <a:lstStyle/>
                    <a:p>
                      <a:pPr algn="ctr">
                        <a:lnSpc>
                          <a:spcPts val="4199"/>
                        </a:lnSpc>
                        <a:defRPr/>
                      </a:pPr>
                      <a:r>
                        <a:rPr lang="en-US" sz="2999">
                          <a:solidFill>
                            <a:srgbClr val="000000"/>
                          </a:solidFill>
                          <a:latin typeface="Poppins"/>
                          <a:ea typeface="Poppins"/>
                          <a:cs typeface="Poppins"/>
                          <a:sym typeface="Poppins"/>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Poppins"/>
                          <a:ea typeface="Poppins"/>
                          <a:cs typeface="Poppins"/>
                          <a:sym typeface="Poppins"/>
                        </a:rPr>
                        <a:t>Conclusion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3" id="33"/>
          <p:cNvSpPr txBox="true"/>
          <p:nvPr/>
        </p:nvSpPr>
        <p:spPr>
          <a:xfrm rot="0">
            <a:off x="1028700" y="904875"/>
            <a:ext cx="5036141" cy="800100"/>
          </a:xfrm>
          <a:prstGeom prst="rect">
            <a:avLst/>
          </a:prstGeom>
        </p:spPr>
        <p:txBody>
          <a:bodyPr anchor="t" rtlCol="false" tIns="0" lIns="0" bIns="0" rIns="0">
            <a:spAutoFit/>
          </a:bodyPr>
          <a:lstStyle/>
          <a:p>
            <a:pPr algn="l">
              <a:lnSpc>
                <a:spcPts val="6299"/>
              </a:lnSpc>
              <a:spcBef>
                <a:spcPct val="0"/>
              </a:spcBef>
            </a:pPr>
            <a:r>
              <a:rPr lang="en-US" sz="4499">
                <a:solidFill>
                  <a:srgbClr val="000000"/>
                </a:solidFill>
                <a:latin typeface="Poppins Bold"/>
                <a:ea typeface="Poppins Bold"/>
                <a:cs typeface="Poppins Bold"/>
                <a:sym typeface="Poppins Bold"/>
              </a:rPr>
              <a:t>Table of Content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55995" cy="10288969"/>
            <a:chOff x="0" y="0"/>
            <a:chExt cx="22096641" cy="35769639"/>
          </a:xfrm>
        </p:grpSpPr>
        <p:sp>
          <p:nvSpPr>
            <p:cNvPr name="Freeform 3" id="3"/>
            <p:cNvSpPr/>
            <p:nvPr/>
          </p:nvSpPr>
          <p:spPr>
            <a:xfrm flipH="false" flipV="false" rot="0">
              <a:off x="0" y="0"/>
              <a:ext cx="22096603" cy="35769677"/>
            </a:xfrm>
            <a:custGeom>
              <a:avLst/>
              <a:gdLst/>
              <a:ahLst/>
              <a:cxnLst/>
              <a:rect r="r" b="b" t="t" l="l"/>
              <a:pathLst>
                <a:path h="35769677" w="22096603">
                  <a:moveTo>
                    <a:pt x="0" y="0"/>
                  </a:moveTo>
                  <a:lnTo>
                    <a:pt x="0" y="35769677"/>
                  </a:lnTo>
                  <a:lnTo>
                    <a:pt x="8282051" y="35769677"/>
                  </a:lnTo>
                  <a:lnTo>
                    <a:pt x="22096603" y="12790297"/>
                  </a:lnTo>
                  <a:lnTo>
                    <a:pt x="14409165" y="0"/>
                  </a:lnTo>
                  <a:close/>
                </a:path>
              </a:pathLst>
            </a:custGeom>
            <a:blipFill>
              <a:blip r:embed="rId2"/>
              <a:stretch>
                <a:fillRect l="-125242" t="-21900" r="-70753" b="0"/>
              </a:stretch>
            </a:blipFill>
          </p:spPr>
        </p:sp>
      </p:grpSp>
      <p:grpSp>
        <p:nvGrpSpPr>
          <p:cNvPr name="Group 4" id="4"/>
          <p:cNvGrpSpPr/>
          <p:nvPr/>
        </p:nvGrpSpPr>
        <p:grpSpPr>
          <a:xfrm rot="-10800000">
            <a:off x="4315641" y="8299744"/>
            <a:ext cx="2451270" cy="2177133"/>
            <a:chOff x="0" y="0"/>
            <a:chExt cx="772341" cy="685967"/>
          </a:xfrm>
        </p:grpSpPr>
        <p:sp>
          <p:nvSpPr>
            <p:cNvPr name="Freeform 5" id="5"/>
            <p:cNvSpPr/>
            <p:nvPr/>
          </p:nvSpPr>
          <p:spPr>
            <a:xfrm flipH="false" flipV="false" rot="0">
              <a:off x="0" y="0"/>
              <a:ext cx="772341" cy="685967"/>
            </a:xfrm>
            <a:custGeom>
              <a:avLst/>
              <a:gdLst/>
              <a:ahLst/>
              <a:cxnLst/>
              <a:rect r="r" b="b" t="t" l="l"/>
              <a:pathLst>
                <a:path h="685967" w="772341">
                  <a:moveTo>
                    <a:pt x="386171" y="685967"/>
                  </a:moveTo>
                  <a:lnTo>
                    <a:pt x="772341" y="0"/>
                  </a:lnTo>
                  <a:lnTo>
                    <a:pt x="0" y="0"/>
                  </a:lnTo>
                  <a:lnTo>
                    <a:pt x="386171" y="685967"/>
                  </a:lnTo>
                  <a:close/>
                </a:path>
              </a:pathLst>
            </a:custGeom>
            <a:solidFill>
              <a:srgbClr val="25303C"/>
            </a:solidFill>
          </p:spPr>
        </p:sp>
        <p:sp>
          <p:nvSpPr>
            <p:cNvPr name="TextBox 6" id="6"/>
            <p:cNvSpPr txBox="true"/>
            <p:nvPr/>
          </p:nvSpPr>
          <p:spPr>
            <a:xfrm>
              <a:off x="120678" y="-8152"/>
              <a:ext cx="530985" cy="37563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3567425">
            <a:off x="1305478" y="-225570"/>
            <a:ext cx="7766248" cy="1505968"/>
            <a:chOff x="0" y="0"/>
            <a:chExt cx="1827172" cy="354311"/>
          </a:xfrm>
        </p:grpSpPr>
        <p:sp>
          <p:nvSpPr>
            <p:cNvPr name="Freeform 8" id="8"/>
            <p:cNvSpPr/>
            <p:nvPr/>
          </p:nvSpPr>
          <p:spPr>
            <a:xfrm flipH="false" flipV="false" rot="0">
              <a:off x="0" y="0"/>
              <a:ext cx="1827172" cy="354311"/>
            </a:xfrm>
            <a:custGeom>
              <a:avLst/>
              <a:gdLst/>
              <a:ahLst/>
              <a:cxnLst/>
              <a:rect r="r" b="b" t="t" l="l"/>
              <a:pathLst>
                <a:path h="354311" w="1827172">
                  <a:moveTo>
                    <a:pt x="1623972" y="0"/>
                  </a:moveTo>
                  <a:lnTo>
                    <a:pt x="0" y="0"/>
                  </a:lnTo>
                  <a:lnTo>
                    <a:pt x="203200" y="354311"/>
                  </a:lnTo>
                  <a:lnTo>
                    <a:pt x="1827172" y="354311"/>
                  </a:lnTo>
                  <a:lnTo>
                    <a:pt x="1623972" y="0"/>
                  </a:lnTo>
                  <a:close/>
                </a:path>
              </a:pathLst>
            </a:custGeom>
            <a:solidFill>
              <a:srgbClr val="25303C"/>
            </a:solidFill>
          </p:spPr>
        </p:sp>
        <p:sp>
          <p:nvSpPr>
            <p:cNvPr name="TextBox 9" id="9"/>
            <p:cNvSpPr txBox="true"/>
            <p:nvPr/>
          </p:nvSpPr>
          <p:spPr>
            <a:xfrm>
              <a:off x="101600" y="-57150"/>
              <a:ext cx="1623972" cy="4114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567425">
            <a:off x="3712143" y="620540"/>
            <a:ext cx="4522503" cy="523929"/>
            <a:chOff x="0" y="0"/>
            <a:chExt cx="3058375" cy="354311"/>
          </a:xfrm>
        </p:grpSpPr>
        <p:sp>
          <p:nvSpPr>
            <p:cNvPr name="Freeform 11" id="11"/>
            <p:cNvSpPr/>
            <p:nvPr/>
          </p:nvSpPr>
          <p:spPr>
            <a:xfrm flipH="false" flipV="false" rot="0">
              <a:off x="0" y="0"/>
              <a:ext cx="3058375" cy="354311"/>
            </a:xfrm>
            <a:custGeom>
              <a:avLst/>
              <a:gdLst/>
              <a:ahLst/>
              <a:cxnLst/>
              <a:rect r="r" b="b" t="t" l="l"/>
              <a:pathLst>
                <a:path h="354311" w="3058375">
                  <a:moveTo>
                    <a:pt x="2855175" y="0"/>
                  </a:moveTo>
                  <a:lnTo>
                    <a:pt x="0" y="0"/>
                  </a:lnTo>
                  <a:lnTo>
                    <a:pt x="203200" y="354311"/>
                  </a:lnTo>
                  <a:lnTo>
                    <a:pt x="3058375" y="354311"/>
                  </a:lnTo>
                  <a:lnTo>
                    <a:pt x="2855175" y="0"/>
                  </a:lnTo>
                  <a:close/>
                </a:path>
              </a:pathLst>
            </a:custGeom>
            <a:solidFill>
              <a:srgbClr val="4050AB"/>
            </a:solidFill>
          </p:spPr>
        </p:sp>
        <p:sp>
          <p:nvSpPr>
            <p:cNvPr name="TextBox 12" id="12"/>
            <p:cNvSpPr txBox="true"/>
            <p:nvPr/>
          </p:nvSpPr>
          <p:spPr>
            <a:xfrm>
              <a:off x="101600" y="-57150"/>
              <a:ext cx="2855175" cy="41146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567425">
            <a:off x="3965305" y="9092134"/>
            <a:ext cx="4708710" cy="727767"/>
            <a:chOff x="0" y="0"/>
            <a:chExt cx="2292417" cy="354311"/>
          </a:xfrm>
        </p:grpSpPr>
        <p:sp>
          <p:nvSpPr>
            <p:cNvPr name="Freeform 14" id="14"/>
            <p:cNvSpPr/>
            <p:nvPr/>
          </p:nvSpPr>
          <p:spPr>
            <a:xfrm flipH="false" flipV="false" rot="0">
              <a:off x="0" y="0"/>
              <a:ext cx="2292417" cy="354311"/>
            </a:xfrm>
            <a:custGeom>
              <a:avLst/>
              <a:gdLst/>
              <a:ahLst/>
              <a:cxnLst/>
              <a:rect r="r" b="b" t="t" l="l"/>
              <a:pathLst>
                <a:path h="354311" w="2292417">
                  <a:moveTo>
                    <a:pt x="2089217" y="0"/>
                  </a:moveTo>
                  <a:lnTo>
                    <a:pt x="0" y="0"/>
                  </a:lnTo>
                  <a:lnTo>
                    <a:pt x="203200" y="354311"/>
                  </a:lnTo>
                  <a:lnTo>
                    <a:pt x="2292417" y="354311"/>
                  </a:lnTo>
                  <a:lnTo>
                    <a:pt x="2089217" y="0"/>
                  </a:lnTo>
                  <a:close/>
                </a:path>
              </a:pathLst>
            </a:custGeom>
            <a:solidFill>
              <a:srgbClr val="4050AB"/>
            </a:solidFill>
          </p:spPr>
        </p:sp>
        <p:sp>
          <p:nvSpPr>
            <p:cNvPr name="TextBox 15" id="15"/>
            <p:cNvSpPr txBox="true"/>
            <p:nvPr/>
          </p:nvSpPr>
          <p:spPr>
            <a:xfrm>
              <a:off x="101600" y="-57150"/>
              <a:ext cx="2089217" cy="411461"/>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3587692">
            <a:off x="1897734" y="8843242"/>
            <a:ext cx="5824176" cy="276648"/>
          </a:xfrm>
          <a:custGeom>
            <a:avLst/>
            <a:gdLst/>
            <a:ahLst/>
            <a:cxnLst/>
            <a:rect r="r" b="b" t="t" l="l"/>
            <a:pathLst>
              <a:path h="276648" w="5824176">
                <a:moveTo>
                  <a:pt x="0" y="0"/>
                </a:moveTo>
                <a:lnTo>
                  <a:pt x="5824176" y="0"/>
                </a:lnTo>
                <a:lnTo>
                  <a:pt x="5824176" y="276648"/>
                </a:lnTo>
                <a:lnTo>
                  <a:pt x="0" y="276648"/>
                </a:lnTo>
                <a:lnTo>
                  <a:pt x="0" y="0"/>
                </a:lnTo>
                <a:close/>
              </a:path>
            </a:pathLst>
          </a:custGeom>
          <a:blipFill>
            <a:blip r:embed="rId3">
              <a:alphaModFix amt="70000"/>
            </a:blip>
            <a:stretch>
              <a:fillRect l="0" t="0" r="0" b="0"/>
            </a:stretch>
          </a:blipFill>
        </p:spPr>
      </p:sp>
      <p:grpSp>
        <p:nvGrpSpPr>
          <p:cNvPr name="Group 17" id="17"/>
          <p:cNvGrpSpPr/>
          <p:nvPr/>
        </p:nvGrpSpPr>
        <p:grpSpPr>
          <a:xfrm rot="7212503">
            <a:off x="-899284" y="8192320"/>
            <a:ext cx="10866833" cy="796584"/>
            <a:chOff x="0" y="0"/>
            <a:chExt cx="4892571" cy="358646"/>
          </a:xfrm>
        </p:grpSpPr>
        <p:sp>
          <p:nvSpPr>
            <p:cNvPr name="Freeform 18" id="18"/>
            <p:cNvSpPr/>
            <p:nvPr/>
          </p:nvSpPr>
          <p:spPr>
            <a:xfrm flipH="false" flipV="false" rot="0">
              <a:off x="0" y="0"/>
              <a:ext cx="4892571" cy="358646"/>
            </a:xfrm>
            <a:custGeom>
              <a:avLst/>
              <a:gdLst/>
              <a:ahLst/>
              <a:cxnLst/>
              <a:rect r="r" b="b" t="t" l="l"/>
              <a:pathLst>
                <a:path h="358646" w="4892571">
                  <a:moveTo>
                    <a:pt x="203200" y="0"/>
                  </a:moveTo>
                  <a:lnTo>
                    <a:pt x="4892571" y="0"/>
                  </a:lnTo>
                  <a:lnTo>
                    <a:pt x="4689371" y="358646"/>
                  </a:lnTo>
                  <a:lnTo>
                    <a:pt x="0" y="358646"/>
                  </a:lnTo>
                  <a:lnTo>
                    <a:pt x="203200" y="0"/>
                  </a:lnTo>
                  <a:close/>
                </a:path>
              </a:pathLst>
            </a:custGeom>
            <a:solidFill>
              <a:srgbClr val="4050AB"/>
            </a:solidFill>
          </p:spPr>
        </p:sp>
        <p:sp>
          <p:nvSpPr>
            <p:cNvPr name="TextBox 19" id="19"/>
            <p:cNvSpPr txBox="true"/>
            <p:nvPr/>
          </p:nvSpPr>
          <p:spPr>
            <a:xfrm>
              <a:off x="101600" y="-57150"/>
              <a:ext cx="4689371" cy="415796"/>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3587692">
            <a:off x="476982" y="6901758"/>
            <a:ext cx="9498397" cy="451174"/>
          </a:xfrm>
          <a:custGeom>
            <a:avLst/>
            <a:gdLst/>
            <a:ahLst/>
            <a:cxnLst/>
            <a:rect r="r" b="b" t="t" l="l"/>
            <a:pathLst>
              <a:path h="451174" w="9498397">
                <a:moveTo>
                  <a:pt x="0" y="0"/>
                </a:moveTo>
                <a:lnTo>
                  <a:pt x="9498398" y="0"/>
                </a:lnTo>
                <a:lnTo>
                  <a:pt x="9498398" y="451174"/>
                </a:lnTo>
                <a:lnTo>
                  <a:pt x="0" y="451174"/>
                </a:lnTo>
                <a:lnTo>
                  <a:pt x="0" y="0"/>
                </a:lnTo>
                <a:close/>
              </a:path>
            </a:pathLst>
          </a:custGeom>
          <a:blipFill>
            <a:blip r:embed="rId3">
              <a:alphaModFix amt="70000"/>
            </a:blip>
            <a:stretch>
              <a:fillRect l="0" t="0" r="0" b="0"/>
            </a:stretch>
          </a:blipFill>
        </p:spPr>
      </p:sp>
      <p:grpSp>
        <p:nvGrpSpPr>
          <p:cNvPr name="Group 21" id="21"/>
          <p:cNvGrpSpPr/>
          <p:nvPr/>
        </p:nvGrpSpPr>
        <p:grpSpPr>
          <a:xfrm rot="7212503">
            <a:off x="-1507732" y="7141880"/>
            <a:ext cx="11863906" cy="796584"/>
            <a:chOff x="0" y="0"/>
            <a:chExt cx="5341483" cy="358646"/>
          </a:xfrm>
        </p:grpSpPr>
        <p:sp>
          <p:nvSpPr>
            <p:cNvPr name="Freeform 22" id="22"/>
            <p:cNvSpPr/>
            <p:nvPr/>
          </p:nvSpPr>
          <p:spPr>
            <a:xfrm flipH="false" flipV="false" rot="0">
              <a:off x="0" y="0"/>
              <a:ext cx="5341484" cy="358646"/>
            </a:xfrm>
            <a:custGeom>
              <a:avLst/>
              <a:gdLst/>
              <a:ahLst/>
              <a:cxnLst/>
              <a:rect r="r" b="b" t="t" l="l"/>
              <a:pathLst>
                <a:path h="358646" w="5341484">
                  <a:moveTo>
                    <a:pt x="203200" y="0"/>
                  </a:moveTo>
                  <a:lnTo>
                    <a:pt x="5341484" y="0"/>
                  </a:lnTo>
                  <a:lnTo>
                    <a:pt x="5138284" y="358646"/>
                  </a:lnTo>
                  <a:lnTo>
                    <a:pt x="0" y="358646"/>
                  </a:lnTo>
                  <a:lnTo>
                    <a:pt x="203200" y="0"/>
                  </a:lnTo>
                  <a:close/>
                </a:path>
              </a:pathLst>
            </a:custGeom>
            <a:solidFill>
              <a:srgbClr val="4050AB"/>
            </a:solidFill>
          </p:spPr>
        </p:sp>
        <p:sp>
          <p:nvSpPr>
            <p:cNvPr name="TextBox 23" id="23"/>
            <p:cNvSpPr txBox="true"/>
            <p:nvPr/>
          </p:nvSpPr>
          <p:spPr>
            <a:xfrm>
              <a:off x="101600" y="-57150"/>
              <a:ext cx="5138283" cy="41579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048171" y="6908879"/>
            <a:ext cx="849956" cy="535116"/>
            <a:chOff x="0" y="0"/>
            <a:chExt cx="575059" cy="362046"/>
          </a:xfrm>
        </p:grpSpPr>
        <p:sp>
          <p:nvSpPr>
            <p:cNvPr name="Freeform 25" id="25"/>
            <p:cNvSpPr/>
            <p:nvPr/>
          </p:nvSpPr>
          <p:spPr>
            <a:xfrm flipH="false" flipV="false" rot="0">
              <a:off x="0" y="0"/>
              <a:ext cx="575059" cy="362046"/>
            </a:xfrm>
            <a:custGeom>
              <a:avLst/>
              <a:gdLst/>
              <a:ahLst/>
              <a:cxnLst/>
              <a:rect r="r" b="b" t="t" l="l"/>
              <a:pathLst>
                <a:path h="362046" w="575059">
                  <a:moveTo>
                    <a:pt x="203200" y="0"/>
                  </a:moveTo>
                  <a:lnTo>
                    <a:pt x="575059" y="0"/>
                  </a:lnTo>
                  <a:lnTo>
                    <a:pt x="371859" y="362046"/>
                  </a:lnTo>
                  <a:lnTo>
                    <a:pt x="0" y="362046"/>
                  </a:lnTo>
                  <a:lnTo>
                    <a:pt x="203200" y="0"/>
                  </a:lnTo>
                  <a:close/>
                </a:path>
              </a:pathLst>
            </a:custGeom>
            <a:solidFill>
              <a:srgbClr val="25303C"/>
            </a:solidFill>
          </p:spPr>
        </p:sp>
        <p:sp>
          <p:nvSpPr>
            <p:cNvPr name="TextBox 26" id="26"/>
            <p:cNvSpPr txBox="true"/>
            <p:nvPr/>
          </p:nvSpPr>
          <p:spPr>
            <a:xfrm>
              <a:off x="101600" y="-57150"/>
              <a:ext cx="371859" cy="419196"/>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6493203" y="6076169"/>
            <a:ext cx="854939" cy="570103"/>
            <a:chOff x="0" y="0"/>
            <a:chExt cx="542932" cy="362046"/>
          </a:xfrm>
        </p:grpSpPr>
        <p:sp>
          <p:nvSpPr>
            <p:cNvPr name="Freeform 28" id="28"/>
            <p:cNvSpPr/>
            <p:nvPr/>
          </p:nvSpPr>
          <p:spPr>
            <a:xfrm flipH="false" flipV="false" rot="0">
              <a:off x="0" y="0"/>
              <a:ext cx="542932" cy="362046"/>
            </a:xfrm>
            <a:custGeom>
              <a:avLst/>
              <a:gdLst/>
              <a:ahLst/>
              <a:cxnLst/>
              <a:rect r="r" b="b" t="t" l="l"/>
              <a:pathLst>
                <a:path h="362046" w="542932">
                  <a:moveTo>
                    <a:pt x="203200" y="0"/>
                  </a:moveTo>
                  <a:lnTo>
                    <a:pt x="542932" y="0"/>
                  </a:lnTo>
                  <a:lnTo>
                    <a:pt x="339732" y="362046"/>
                  </a:lnTo>
                  <a:lnTo>
                    <a:pt x="0" y="362046"/>
                  </a:lnTo>
                  <a:lnTo>
                    <a:pt x="203200" y="0"/>
                  </a:lnTo>
                  <a:close/>
                </a:path>
              </a:pathLst>
            </a:custGeom>
            <a:solidFill>
              <a:srgbClr val="4050AB"/>
            </a:solidFill>
          </p:spPr>
        </p:sp>
        <p:sp>
          <p:nvSpPr>
            <p:cNvPr name="TextBox 29" id="29"/>
            <p:cNvSpPr txBox="true"/>
            <p:nvPr/>
          </p:nvSpPr>
          <p:spPr>
            <a:xfrm>
              <a:off x="101600" y="-57150"/>
              <a:ext cx="339732" cy="419196"/>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7949940" y="1902915"/>
            <a:ext cx="9677379" cy="6542585"/>
          </a:xfrm>
          <a:prstGeom prst="rect">
            <a:avLst/>
          </a:prstGeom>
        </p:spPr>
        <p:txBody>
          <a:bodyPr anchor="t" rtlCol="false" tIns="0" lIns="0" bIns="0" rIns="0">
            <a:spAutoFit/>
          </a:bodyPr>
          <a:lstStyle/>
          <a:p>
            <a:pPr algn="just">
              <a:lnSpc>
                <a:spcPts val="3967"/>
              </a:lnSpc>
            </a:pPr>
            <a:r>
              <a:rPr lang="en-US" sz="3333">
                <a:solidFill>
                  <a:srgbClr val="000000"/>
                </a:solidFill>
                <a:latin typeface="Poppins"/>
                <a:ea typeface="Poppins"/>
                <a:cs typeface="Poppins"/>
                <a:sym typeface="Poppins"/>
              </a:rPr>
              <a:t>In this project, we will be diving into the world of Customer Experience (CX) analytics, specifically focusing on the inbound calling team of a company.  Inbound customer support, which is the focus of this project, involves handling incoming calls from existing or prospective customers. The goal is to attract, engage, and delight customers, turning them into loyal advocates for the business. We will be using our analytical skills to understand the trends in the call volume of the CX team and derive valuable insights from it.</a:t>
            </a:r>
          </a:p>
        </p:txBody>
      </p:sp>
      <p:sp>
        <p:nvSpPr>
          <p:cNvPr name="TextBox 31" id="31"/>
          <p:cNvSpPr txBox="true"/>
          <p:nvPr/>
        </p:nvSpPr>
        <p:spPr>
          <a:xfrm rot="0">
            <a:off x="9000491" y="1019175"/>
            <a:ext cx="8258809" cy="687705"/>
          </a:xfrm>
          <a:prstGeom prst="rect">
            <a:avLst/>
          </a:prstGeom>
        </p:spPr>
        <p:txBody>
          <a:bodyPr anchor="t" rtlCol="false" tIns="0" lIns="0" bIns="0" rIns="0">
            <a:spAutoFit/>
          </a:bodyPr>
          <a:lstStyle/>
          <a:p>
            <a:pPr algn="r">
              <a:lnSpc>
                <a:spcPts val="5084"/>
              </a:lnSpc>
            </a:pPr>
            <a:r>
              <a:rPr lang="en-US" sz="4499" spc="-134">
                <a:solidFill>
                  <a:srgbClr val="000000"/>
                </a:solidFill>
                <a:latin typeface="Poppins Bold"/>
                <a:ea typeface="Poppins Bold"/>
                <a:cs typeface="Poppins Bold"/>
                <a:sym typeface="Poppins Bold"/>
              </a:rPr>
              <a:t>Project Description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621854">
            <a:off x="14602643" y="1291274"/>
            <a:ext cx="6356947" cy="715549"/>
            <a:chOff x="0" y="0"/>
            <a:chExt cx="3334256" cy="375309"/>
          </a:xfrm>
        </p:grpSpPr>
        <p:sp>
          <p:nvSpPr>
            <p:cNvPr name="Freeform 3" id="3"/>
            <p:cNvSpPr/>
            <p:nvPr/>
          </p:nvSpPr>
          <p:spPr>
            <a:xfrm flipH="false" flipV="false" rot="0">
              <a:off x="0" y="0"/>
              <a:ext cx="3334256" cy="375309"/>
            </a:xfrm>
            <a:custGeom>
              <a:avLst/>
              <a:gdLst/>
              <a:ahLst/>
              <a:cxnLst/>
              <a:rect r="r" b="b" t="t" l="l"/>
              <a:pathLst>
                <a:path h="375309" w="3334256">
                  <a:moveTo>
                    <a:pt x="3131056" y="0"/>
                  </a:moveTo>
                  <a:lnTo>
                    <a:pt x="0" y="0"/>
                  </a:lnTo>
                  <a:lnTo>
                    <a:pt x="203200" y="375309"/>
                  </a:lnTo>
                  <a:lnTo>
                    <a:pt x="3334256" y="375309"/>
                  </a:lnTo>
                  <a:lnTo>
                    <a:pt x="3131056" y="0"/>
                  </a:lnTo>
                  <a:close/>
                </a:path>
              </a:pathLst>
            </a:custGeom>
            <a:solidFill>
              <a:srgbClr val="4050AB"/>
            </a:solidFill>
          </p:spPr>
        </p:sp>
        <p:sp>
          <p:nvSpPr>
            <p:cNvPr name="TextBox 4" id="4"/>
            <p:cNvSpPr txBox="true"/>
            <p:nvPr/>
          </p:nvSpPr>
          <p:spPr>
            <a:xfrm>
              <a:off x="101600" y="-57150"/>
              <a:ext cx="3131056" cy="43245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21854">
            <a:off x="16379315" y="-1487257"/>
            <a:ext cx="5363385" cy="3116330"/>
            <a:chOff x="0" y="0"/>
            <a:chExt cx="2813127" cy="1634533"/>
          </a:xfrm>
        </p:grpSpPr>
        <p:sp>
          <p:nvSpPr>
            <p:cNvPr name="Freeform 6" id="6"/>
            <p:cNvSpPr/>
            <p:nvPr/>
          </p:nvSpPr>
          <p:spPr>
            <a:xfrm flipH="false" flipV="false" rot="0">
              <a:off x="0" y="0"/>
              <a:ext cx="2813127" cy="1634533"/>
            </a:xfrm>
            <a:custGeom>
              <a:avLst/>
              <a:gdLst/>
              <a:ahLst/>
              <a:cxnLst/>
              <a:rect r="r" b="b" t="t" l="l"/>
              <a:pathLst>
                <a:path h="1634533" w="2813127">
                  <a:moveTo>
                    <a:pt x="2609927" y="0"/>
                  </a:moveTo>
                  <a:lnTo>
                    <a:pt x="0" y="0"/>
                  </a:lnTo>
                  <a:lnTo>
                    <a:pt x="203200" y="1634533"/>
                  </a:lnTo>
                  <a:lnTo>
                    <a:pt x="2813127" y="1634533"/>
                  </a:lnTo>
                  <a:lnTo>
                    <a:pt x="2609927" y="0"/>
                  </a:lnTo>
                  <a:close/>
                </a:path>
              </a:pathLst>
            </a:custGeom>
            <a:solidFill>
              <a:srgbClr val="25303C"/>
            </a:solidFill>
          </p:spPr>
        </p:sp>
        <p:sp>
          <p:nvSpPr>
            <p:cNvPr name="TextBox 7" id="7"/>
            <p:cNvSpPr txBox="true"/>
            <p:nvPr/>
          </p:nvSpPr>
          <p:spPr>
            <a:xfrm>
              <a:off x="101600" y="-57150"/>
              <a:ext cx="2609927" cy="169168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88982">
            <a:off x="16158368" y="1022269"/>
            <a:ext cx="897521" cy="570103"/>
            <a:chOff x="0" y="0"/>
            <a:chExt cx="509567" cy="323676"/>
          </a:xfrm>
        </p:grpSpPr>
        <p:sp>
          <p:nvSpPr>
            <p:cNvPr name="Freeform 9" id="9"/>
            <p:cNvSpPr/>
            <p:nvPr/>
          </p:nvSpPr>
          <p:spPr>
            <a:xfrm flipH="false" flipV="false" rot="0">
              <a:off x="0" y="0"/>
              <a:ext cx="509567" cy="323676"/>
            </a:xfrm>
            <a:custGeom>
              <a:avLst/>
              <a:gdLst/>
              <a:ahLst/>
              <a:cxnLst/>
              <a:rect r="r" b="b" t="t" l="l"/>
              <a:pathLst>
                <a:path h="323676" w="509567">
                  <a:moveTo>
                    <a:pt x="306367" y="0"/>
                  </a:moveTo>
                  <a:lnTo>
                    <a:pt x="0" y="0"/>
                  </a:lnTo>
                  <a:lnTo>
                    <a:pt x="203200" y="323676"/>
                  </a:lnTo>
                  <a:lnTo>
                    <a:pt x="509567" y="323676"/>
                  </a:lnTo>
                  <a:lnTo>
                    <a:pt x="306367" y="0"/>
                  </a:lnTo>
                  <a:close/>
                </a:path>
              </a:pathLst>
            </a:custGeom>
            <a:solidFill>
              <a:srgbClr val="4050AB"/>
            </a:solidFill>
          </p:spPr>
        </p:sp>
        <p:sp>
          <p:nvSpPr>
            <p:cNvPr name="TextBox 10" id="10"/>
            <p:cNvSpPr txBox="true"/>
            <p:nvPr/>
          </p:nvSpPr>
          <p:spPr>
            <a:xfrm>
              <a:off x="101600" y="-57150"/>
              <a:ext cx="306367" cy="38082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88982">
            <a:off x="16598782" y="1866321"/>
            <a:ext cx="871714" cy="535116"/>
            <a:chOff x="0" y="0"/>
            <a:chExt cx="527274" cy="323676"/>
          </a:xfrm>
        </p:grpSpPr>
        <p:sp>
          <p:nvSpPr>
            <p:cNvPr name="Freeform 12" id="12"/>
            <p:cNvSpPr/>
            <p:nvPr/>
          </p:nvSpPr>
          <p:spPr>
            <a:xfrm flipH="false" flipV="false" rot="0">
              <a:off x="0" y="0"/>
              <a:ext cx="527274" cy="323676"/>
            </a:xfrm>
            <a:custGeom>
              <a:avLst/>
              <a:gdLst/>
              <a:ahLst/>
              <a:cxnLst/>
              <a:rect r="r" b="b" t="t" l="l"/>
              <a:pathLst>
                <a:path h="323676" w="527274">
                  <a:moveTo>
                    <a:pt x="324074" y="0"/>
                  </a:moveTo>
                  <a:lnTo>
                    <a:pt x="0" y="0"/>
                  </a:lnTo>
                  <a:lnTo>
                    <a:pt x="203200" y="323676"/>
                  </a:lnTo>
                  <a:lnTo>
                    <a:pt x="527274" y="323676"/>
                  </a:lnTo>
                  <a:lnTo>
                    <a:pt x="324074" y="0"/>
                  </a:lnTo>
                  <a:close/>
                </a:path>
              </a:pathLst>
            </a:custGeom>
            <a:solidFill>
              <a:srgbClr val="25303C"/>
            </a:solidFill>
          </p:spPr>
        </p:sp>
        <p:sp>
          <p:nvSpPr>
            <p:cNvPr name="TextBox 13" id="13"/>
            <p:cNvSpPr txBox="true"/>
            <p:nvPr/>
          </p:nvSpPr>
          <p:spPr>
            <a:xfrm>
              <a:off x="101600" y="-57150"/>
              <a:ext cx="324074" cy="38082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7285669">
            <a:off x="-2420693" y="1075378"/>
            <a:ext cx="5985408" cy="796584"/>
            <a:chOff x="0" y="0"/>
            <a:chExt cx="2694809" cy="358646"/>
          </a:xfrm>
        </p:grpSpPr>
        <p:sp>
          <p:nvSpPr>
            <p:cNvPr name="Freeform 15" id="15"/>
            <p:cNvSpPr/>
            <p:nvPr/>
          </p:nvSpPr>
          <p:spPr>
            <a:xfrm flipH="false" flipV="false" rot="0">
              <a:off x="0" y="0"/>
              <a:ext cx="2694809" cy="358646"/>
            </a:xfrm>
            <a:custGeom>
              <a:avLst/>
              <a:gdLst/>
              <a:ahLst/>
              <a:cxnLst/>
              <a:rect r="r" b="b" t="t" l="l"/>
              <a:pathLst>
                <a:path h="358646" w="2694809">
                  <a:moveTo>
                    <a:pt x="203200" y="0"/>
                  </a:moveTo>
                  <a:lnTo>
                    <a:pt x="2694809" y="0"/>
                  </a:lnTo>
                  <a:lnTo>
                    <a:pt x="2491609" y="358646"/>
                  </a:lnTo>
                  <a:lnTo>
                    <a:pt x="0" y="358646"/>
                  </a:lnTo>
                  <a:lnTo>
                    <a:pt x="203200" y="0"/>
                  </a:lnTo>
                  <a:close/>
                </a:path>
              </a:pathLst>
            </a:custGeom>
            <a:solidFill>
              <a:srgbClr val="4050AB"/>
            </a:solidFill>
          </p:spPr>
        </p:sp>
        <p:sp>
          <p:nvSpPr>
            <p:cNvPr name="TextBox 16" id="16"/>
            <p:cNvSpPr txBox="true"/>
            <p:nvPr/>
          </p:nvSpPr>
          <p:spPr>
            <a:xfrm>
              <a:off x="101600" y="-57150"/>
              <a:ext cx="2491609" cy="41579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285669">
            <a:off x="-3414723" y="-231855"/>
            <a:ext cx="5694404" cy="2008597"/>
            <a:chOff x="0" y="0"/>
            <a:chExt cx="2563790" cy="904330"/>
          </a:xfrm>
        </p:grpSpPr>
        <p:sp>
          <p:nvSpPr>
            <p:cNvPr name="Freeform 18" id="18"/>
            <p:cNvSpPr/>
            <p:nvPr/>
          </p:nvSpPr>
          <p:spPr>
            <a:xfrm flipH="false" flipV="false" rot="0">
              <a:off x="0" y="0"/>
              <a:ext cx="2563790" cy="904330"/>
            </a:xfrm>
            <a:custGeom>
              <a:avLst/>
              <a:gdLst/>
              <a:ahLst/>
              <a:cxnLst/>
              <a:rect r="r" b="b" t="t" l="l"/>
              <a:pathLst>
                <a:path h="904330" w="2563790">
                  <a:moveTo>
                    <a:pt x="203200" y="0"/>
                  </a:moveTo>
                  <a:lnTo>
                    <a:pt x="2563790" y="0"/>
                  </a:lnTo>
                  <a:lnTo>
                    <a:pt x="2360590" y="904330"/>
                  </a:lnTo>
                  <a:lnTo>
                    <a:pt x="0" y="904330"/>
                  </a:lnTo>
                  <a:lnTo>
                    <a:pt x="203200" y="0"/>
                  </a:lnTo>
                  <a:close/>
                </a:path>
              </a:pathLst>
            </a:custGeom>
            <a:solidFill>
              <a:srgbClr val="25303C"/>
            </a:solidFill>
          </p:spPr>
        </p:sp>
        <p:sp>
          <p:nvSpPr>
            <p:cNvPr name="TextBox 19" id="19"/>
            <p:cNvSpPr txBox="true"/>
            <p:nvPr/>
          </p:nvSpPr>
          <p:spPr>
            <a:xfrm>
              <a:off x="101600" y="-57150"/>
              <a:ext cx="2360590" cy="96148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73165">
            <a:off x="783224" y="1858467"/>
            <a:ext cx="849956" cy="535116"/>
            <a:chOff x="0" y="0"/>
            <a:chExt cx="575059" cy="362046"/>
          </a:xfrm>
        </p:grpSpPr>
        <p:sp>
          <p:nvSpPr>
            <p:cNvPr name="Freeform 21" id="21"/>
            <p:cNvSpPr/>
            <p:nvPr/>
          </p:nvSpPr>
          <p:spPr>
            <a:xfrm flipH="false" flipV="false" rot="0">
              <a:off x="0" y="0"/>
              <a:ext cx="575059" cy="362046"/>
            </a:xfrm>
            <a:custGeom>
              <a:avLst/>
              <a:gdLst/>
              <a:ahLst/>
              <a:cxnLst/>
              <a:rect r="r" b="b" t="t" l="l"/>
              <a:pathLst>
                <a:path h="362046" w="575059">
                  <a:moveTo>
                    <a:pt x="203200" y="0"/>
                  </a:moveTo>
                  <a:lnTo>
                    <a:pt x="575059" y="0"/>
                  </a:lnTo>
                  <a:lnTo>
                    <a:pt x="371859" y="362046"/>
                  </a:lnTo>
                  <a:lnTo>
                    <a:pt x="0" y="362046"/>
                  </a:lnTo>
                  <a:lnTo>
                    <a:pt x="203200" y="0"/>
                  </a:lnTo>
                  <a:close/>
                </a:path>
              </a:pathLst>
            </a:custGeom>
            <a:solidFill>
              <a:srgbClr val="25303C"/>
            </a:solidFill>
          </p:spPr>
        </p:sp>
        <p:sp>
          <p:nvSpPr>
            <p:cNvPr name="TextBox 22" id="22"/>
            <p:cNvSpPr txBox="true"/>
            <p:nvPr/>
          </p:nvSpPr>
          <p:spPr>
            <a:xfrm>
              <a:off x="101600" y="-57150"/>
              <a:ext cx="371859" cy="41919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73165">
            <a:off x="1245503" y="1035465"/>
            <a:ext cx="854939" cy="570103"/>
            <a:chOff x="0" y="0"/>
            <a:chExt cx="542932" cy="362046"/>
          </a:xfrm>
        </p:grpSpPr>
        <p:sp>
          <p:nvSpPr>
            <p:cNvPr name="Freeform 24" id="24"/>
            <p:cNvSpPr/>
            <p:nvPr/>
          </p:nvSpPr>
          <p:spPr>
            <a:xfrm flipH="false" flipV="false" rot="0">
              <a:off x="0" y="0"/>
              <a:ext cx="542932" cy="362046"/>
            </a:xfrm>
            <a:custGeom>
              <a:avLst/>
              <a:gdLst/>
              <a:ahLst/>
              <a:cxnLst/>
              <a:rect r="r" b="b" t="t" l="l"/>
              <a:pathLst>
                <a:path h="362046" w="542932">
                  <a:moveTo>
                    <a:pt x="203200" y="0"/>
                  </a:moveTo>
                  <a:lnTo>
                    <a:pt x="542932" y="0"/>
                  </a:lnTo>
                  <a:lnTo>
                    <a:pt x="339732" y="362046"/>
                  </a:lnTo>
                  <a:lnTo>
                    <a:pt x="0" y="362046"/>
                  </a:lnTo>
                  <a:lnTo>
                    <a:pt x="203200" y="0"/>
                  </a:lnTo>
                  <a:close/>
                </a:path>
              </a:pathLst>
            </a:custGeom>
            <a:solidFill>
              <a:srgbClr val="4050AB"/>
            </a:solidFill>
          </p:spPr>
        </p:sp>
        <p:sp>
          <p:nvSpPr>
            <p:cNvPr name="TextBox 25" id="25"/>
            <p:cNvSpPr txBox="true"/>
            <p:nvPr/>
          </p:nvSpPr>
          <p:spPr>
            <a:xfrm>
              <a:off x="101600" y="-57150"/>
              <a:ext cx="339732" cy="419196"/>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6645105" y="2354279"/>
            <a:ext cx="5164113" cy="4837646"/>
          </a:xfrm>
          <a:custGeom>
            <a:avLst/>
            <a:gdLst/>
            <a:ahLst/>
            <a:cxnLst/>
            <a:rect r="r" b="b" t="t" l="l"/>
            <a:pathLst>
              <a:path h="4837646" w="5164113">
                <a:moveTo>
                  <a:pt x="0" y="0"/>
                </a:moveTo>
                <a:lnTo>
                  <a:pt x="5164113" y="0"/>
                </a:lnTo>
                <a:lnTo>
                  <a:pt x="5164113" y="4837646"/>
                </a:lnTo>
                <a:lnTo>
                  <a:pt x="0" y="4837646"/>
                </a:lnTo>
                <a:lnTo>
                  <a:pt x="0" y="0"/>
                </a:lnTo>
                <a:close/>
              </a:path>
            </a:pathLst>
          </a:custGeom>
          <a:blipFill>
            <a:blip r:embed="rId2"/>
            <a:stretch>
              <a:fillRect l="0" t="0" r="0" b="0"/>
            </a:stretch>
          </a:blipFill>
        </p:spPr>
      </p:sp>
      <p:sp>
        <p:nvSpPr>
          <p:cNvPr name="Freeform 27" id="27"/>
          <p:cNvSpPr/>
          <p:nvPr/>
        </p:nvSpPr>
        <p:spPr>
          <a:xfrm flipH="false" flipV="false" rot="0">
            <a:off x="1638778" y="2402567"/>
            <a:ext cx="4604819" cy="4282921"/>
          </a:xfrm>
          <a:custGeom>
            <a:avLst/>
            <a:gdLst/>
            <a:ahLst/>
            <a:cxnLst/>
            <a:rect r="r" b="b" t="t" l="l"/>
            <a:pathLst>
              <a:path h="4282921" w="4604819">
                <a:moveTo>
                  <a:pt x="0" y="0"/>
                </a:moveTo>
                <a:lnTo>
                  <a:pt x="4604819" y="0"/>
                </a:lnTo>
                <a:lnTo>
                  <a:pt x="4604819" y="4282921"/>
                </a:lnTo>
                <a:lnTo>
                  <a:pt x="0" y="4282921"/>
                </a:lnTo>
                <a:lnTo>
                  <a:pt x="0" y="0"/>
                </a:lnTo>
                <a:close/>
              </a:path>
            </a:pathLst>
          </a:custGeom>
          <a:blipFill>
            <a:blip r:embed="rId3"/>
            <a:stretch>
              <a:fillRect l="0" t="0" r="0" b="0"/>
            </a:stretch>
          </a:blipFill>
        </p:spPr>
      </p:sp>
      <p:sp>
        <p:nvSpPr>
          <p:cNvPr name="Freeform 28" id="28"/>
          <p:cNvSpPr/>
          <p:nvPr/>
        </p:nvSpPr>
        <p:spPr>
          <a:xfrm flipH="false" flipV="false" rot="0">
            <a:off x="12024767" y="2354279"/>
            <a:ext cx="4778221" cy="4778221"/>
          </a:xfrm>
          <a:custGeom>
            <a:avLst/>
            <a:gdLst/>
            <a:ahLst/>
            <a:cxnLst/>
            <a:rect r="r" b="b" t="t" l="l"/>
            <a:pathLst>
              <a:path h="4778221" w="4778221">
                <a:moveTo>
                  <a:pt x="0" y="0"/>
                </a:moveTo>
                <a:lnTo>
                  <a:pt x="4778221" y="0"/>
                </a:lnTo>
                <a:lnTo>
                  <a:pt x="4778221" y="4778220"/>
                </a:lnTo>
                <a:lnTo>
                  <a:pt x="0" y="4778220"/>
                </a:lnTo>
                <a:lnTo>
                  <a:pt x="0" y="0"/>
                </a:lnTo>
                <a:close/>
              </a:path>
            </a:pathLst>
          </a:custGeom>
          <a:blipFill>
            <a:blip r:embed="rId4"/>
            <a:stretch>
              <a:fillRect l="0" t="0" r="0" b="0"/>
            </a:stretch>
          </a:blipFill>
        </p:spPr>
      </p:sp>
      <p:sp>
        <p:nvSpPr>
          <p:cNvPr name="TextBox 29" id="29"/>
          <p:cNvSpPr txBox="true"/>
          <p:nvPr/>
        </p:nvSpPr>
        <p:spPr>
          <a:xfrm rot="0">
            <a:off x="2577030" y="6936919"/>
            <a:ext cx="3730594" cy="103124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Poppins Bold"/>
                <a:ea typeface="Poppins Bold"/>
                <a:cs typeface="Poppins Bold"/>
                <a:sym typeface="Poppins Bold"/>
              </a:rPr>
              <a:t>Microsoft Excel 2016</a:t>
            </a:r>
          </a:p>
        </p:txBody>
      </p:sp>
      <p:sp>
        <p:nvSpPr>
          <p:cNvPr name="TextBox 30" id="30"/>
          <p:cNvSpPr txBox="true"/>
          <p:nvPr/>
        </p:nvSpPr>
        <p:spPr>
          <a:xfrm rot="0">
            <a:off x="1336236" y="7065824"/>
            <a:ext cx="3106090" cy="424815"/>
          </a:xfrm>
          <a:prstGeom prst="rect">
            <a:avLst/>
          </a:prstGeom>
        </p:spPr>
        <p:txBody>
          <a:bodyPr anchor="t" rtlCol="false" tIns="0" lIns="0" bIns="0" rIns="0">
            <a:spAutoFit/>
          </a:bodyPr>
          <a:lstStyle/>
          <a:p>
            <a:pPr algn="ctr">
              <a:lnSpc>
                <a:spcPts val="3359"/>
              </a:lnSpc>
              <a:spcBef>
                <a:spcPct val="0"/>
              </a:spcBef>
            </a:pPr>
          </a:p>
        </p:txBody>
      </p:sp>
      <p:sp>
        <p:nvSpPr>
          <p:cNvPr name="TextBox 31" id="31"/>
          <p:cNvSpPr txBox="true"/>
          <p:nvPr/>
        </p:nvSpPr>
        <p:spPr>
          <a:xfrm rot="0">
            <a:off x="7185584" y="7194094"/>
            <a:ext cx="4083155" cy="51689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Poppins Bold"/>
                <a:ea typeface="Poppins Bold"/>
                <a:cs typeface="Poppins Bold"/>
                <a:sym typeface="Poppins Bold"/>
              </a:rPr>
              <a:t>Jupyter notebook </a:t>
            </a:r>
          </a:p>
        </p:txBody>
      </p:sp>
      <p:sp>
        <p:nvSpPr>
          <p:cNvPr name="TextBox 32" id="32"/>
          <p:cNvSpPr txBox="true"/>
          <p:nvPr/>
        </p:nvSpPr>
        <p:spPr>
          <a:xfrm rot="0">
            <a:off x="12420547" y="7235369"/>
            <a:ext cx="3730594" cy="51689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Poppins Bold"/>
                <a:ea typeface="Poppins Bold"/>
                <a:cs typeface="Poppins Bold"/>
                <a:sym typeface="Poppins Bold"/>
              </a:rPr>
              <a:t>canva</a:t>
            </a:r>
          </a:p>
        </p:txBody>
      </p:sp>
      <p:sp>
        <p:nvSpPr>
          <p:cNvPr name="TextBox 33" id="33"/>
          <p:cNvSpPr txBox="true"/>
          <p:nvPr/>
        </p:nvSpPr>
        <p:spPr>
          <a:xfrm rot="0">
            <a:off x="5584049" y="1009650"/>
            <a:ext cx="7119901" cy="704850"/>
          </a:xfrm>
          <a:prstGeom prst="rect">
            <a:avLst/>
          </a:prstGeom>
        </p:spPr>
        <p:txBody>
          <a:bodyPr anchor="t" rtlCol="false" tIns="0" lIns="0" bIns="0" rIns="0">
            <a:spAutoFit/>
          </a:bodyPr>
          <a:lstStyle/>
          <a:p>
            <a:pPr algn="ctr">
              <a:lnSpc>
                <a:spcPts val="5174"/>
              </a:lnSpc>
            </a:pPr>
            <a:r>
              <a:rPr lang="en-US" sz="4500" spc="-135">
                <a:solidFill>
                  <a:srgbClr val="000000"/>
                </a:solidFill>
                <a:latin typeface="Poppins Bold"/>
                <a:ea typeface="Poppins Bold"/>
                <a:cs typeface="Poppins Bold"/>
                <a:sym typeface="Poppins Bold"/>
              </a:rPr>
              <a:t>Tech Stack Used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24920" y="0"/>
            <a:ext cx="7863080" cy="10288743"/>
            <a:chOff x="0" y="0"/>
            <a:chExt cx="15972092" cy="20899285"/>
          </a:xfrm>
        </p:grpSpPr>
        <p:sp>
          <p:nvSpPr>
            <p:cNvPr name="Freeform 3" id="3"/>
            <p:cNvSpPr/>
            <p:nvPr/>
          </p:nvSpPr>
          <p:spPr>
            <a:xfrm flipH="false" flipV="false" rot="0">
              <a:off x="0" y="0"/>
              <a:ext cx="15972028" cy="20899247"/>
            </a:xfrm>
            <a:custGeom>
              <a:avLst/>
              <a:gdLst/>
              <a:ahLst/>
              <a:cxnLst/>
              <a:rect r="r" b="b" t="t" l="l"/>
              <a:pathLst>
                <a:path h="20899247" w="15972028">
                  <a:moveTo>
                    <a:pt x="4967605" y="0"/>
                  </a:moveTo>
                  <a:lnTo>
                    <a:pt x="0" y="8573262"/>
                  </a:lnTo>
                  <a:lnTo>
                    <a:pt x="7195566" y="20899247"/>
                  </a:lnTo>
                  <a:lnTo>
                    <a:pt x="15972028" y="20899247"/>
                  </a:lnTo>
                  <a:lnTo>
                    <a:pt x="15972028" y="0"/>
                  </a:lnTo>
                  <a:close/>
                </a:path>
              </a:pathLst>
            </a:custGeom>
            <a:blipFill>
              <a:blip r:embed="rId2"/>
              <a:stretch>
                <a:fillRect l="-68834" t="-14294" r="-55214" b="0"/>
              </a:stretch>
            </a:blipFill>
          </p:spPr>
        </p:sp>
      </p:grpSp>
      <p:grpSp>
        <p:nvGrpSpPr>
          <p:cNvPr name="Group 4" id="4"/>
          <p:cNvGrpSpPr/>
          <p:nvPr/>
        </p:nvGrpSpPr>
        <p:grpSpPr>
          <a:xfrm rot="-10800000">
            <a:off x="10284926" y="8299744"/>
            <a:ext cx="2570739" cy="2177133"/>
            <a:chOff x="0" y="0"/>
            <a:chExt cx="809983" cy="685967"/>
          </a:xfrm>
        </p:grpSpPr>
        <p:sp>
          <p:nvSpPr>
            <p:cNvPr name="Freeform 5" id="5"/>
            <p:cNvSpPr/>
            <p:nvPr/>
          </p:nvSpPr>
          <p:spPr>
            <a:xfrm flipH="false" flipV="false" rot="0">
              <a:off x="0" y="0"/>
              <a:ext cx="809983" cy="685967"/>
            </a:xfrm>
            <a:custGeom>
              <a:avLst/>
              <a:gdLst/>
              <a:ahLst/>
              <a:cxnLst/>
              <a:rect r="r" b="b" t="t" l="l"/>
              <a:pathLst>
                <a:path h="685967" w="809983">
                  <a:moveTo>
                    <a:pt x="404992" y="685967"/>
                  </a:moveTo>
                  <a:lnTo>
                    <a:pt x="809983" y="0"/>
                  </a:lnTo>
                  <a:lnTo>
                    <a:pt x="0" y="0"/>
                  </a:lnTo>
                  <a:lnTo>
                    <a:pt x="404992" y="685967"/>
                  </a:lnTo>
                  <a:close/>
                </a:path>
              </a:pathLst>
            </a:custGeom>
            <a:solidFill>
              <a:srgbClr val="25303C"/>
            </a:solidFill>
          </p:spPr>
        </p:sp>
        <p:sp>
          <p:nvSpPr>
            <p:cNvPr name="TextBox 6" id="6"/>
            <p:cNvSpPr txBox="true"/>
            <p:nvPr/>
          </p:nvSpPr>
          <p:spPr>
            <a:xfrm>
              <a:off x="126560" y="-8152"/>
              <a:ext cx="556864" cy="37563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7263625">
            <a:off x="8441179" y="-433762"/>
            <a:ext cx="8998626" cy="1361250"/>
            <a:chOff x="0" y="0"/>
            <a:chExt cx="2505778" cy="379057"/>
          </a:xfrm>
        </p:grpSpPr>
        <p:sp>
          <p:nvSpPr>
            <p:cNvPr name="Freeform 8" id="8"/>
            <p:cNvSpPr/>
            <p:nvPr/>
          </p:nvSpPr>
          <p:spPr>
            <a:xfrm flipH="false" flipV="false" rot="0">
              <a:off x="0" y="0"/>
              <a:ext cx="2505778" cy="379057"/>
            </a:xfrm>
            <a:custGeom>
              <a:avLst/>
              <a:gdLst/>
              <a:ahLst/>
              <a:cxnLst/>
              <a:rect r="r" b="b" t="t" l="l"/>
              <a:pathLst>
                <a:path h="379057" w="2505778">
                  <a:moveTo>
                    <a:pt x="203200" y="0"/>
                  </a:moveTo>
                  <a:lnTo>
                    <a:pt x="2505778" y="0"/>
                  </a:lnTo>
                  <a:lnTo>
                    <a:pt x="2302578" y="379057"/>
                  </a:lnTo>
                  <a:lnTo>
                    <a:pt x="0" y="379057"/>
                  </a:lnTo>
                  <a:lnTo>
                    <a:pt x="203200" y="0"/>
                  </a:lnTo>
                  <a:close/>
                </a:path>
              </a:pathLst>
            </a:custGeom>
            <a:solidFill>
              <a:srgbClr val="25303C"/>
            </a:solidFill>
          </p:spPr>
        </p:sp>
        <p:sp>
          <p:nvSpPr>
            <p:cNvPr name="TextBox 9" id="9"/>
            <p:cNvSpPr txBox="true"/>
            <p:nvPr/>
          </p:nvSpPr>
          <p:spPr>
            <a:xfrm>
              <a:off x="101600" y="-57150"/>
              <a:ext cx="2302578" cy="43620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7263625">
            <a:off x="8777469" y="722928"/>
            <a:ext cx="4950786" cy="823996"/>
            <a:chOff x="0" y="0"/>
            <a:chExt cx="2277473" cy="379057"/>
          </a:xfrm>
        </p:grpSpPr>
        <p:sp>
          <p:nvSpPr>
            <p:cNvPr name="Freeform 11" id="11"/>
            <p:cNvSpPr/>
            <p:nvPr/>
          </p:nvSpPr>
          <p:spPr>
            <a:xfrm flipH="false" flipV="false" rot="0">
              <a:off x="0" y="0"/>
              <a:ext cx="2277473" cy="379057"/>
            </a:xfrm>
            <a:custGeom>
              <a:avLst/>
              <a:gdLst/>
              <a:ahLst/>
              <a:cxnLst/>
              <a:rect r="r" b="b" t="t" l="l"/>
              <a:pathLst>
                <a:path h="379057" w="2277473">
                  <a:moveTo>
                    <a:pt x="203200" y="0"/>
                  </a:moveTo>
                  <a:lnTo>
                    <a:pt x="2277473" y="0"/>
                  </a:lnTo>
                  <a:lnTo>
                    <a:pt x="2074273" y="379057"/>
                  </a:lnTo>
                  <a:lnTo>
                    <a:pt x="0" y="379057"/>
                  </a:lnTo>
                  <a:lnTo>
                    <a:pt x="203200" y="0"/>
                  </a:lnTo>
                  <a:close/>
                </a:path>
              </a:pathLst>
            </a:custGeom>
            <a:solidFill>
              <a:srgbClr val="4050AB"/>
            </a:solidFill>
          </p:spPr>
        </p:sp>
        <p:sp>
          <p:nvSpPr>
            <p:cNvPr name="TextBox 12" id="12"/>
            <p:cNvSpPr txBox="true"/>
            <p:nvPr/>
          </p:nvSpPr>
          <p:spPr>
            <a:xfrm>
              <a:off x="101600" y="-57150"/>
              <a:ext cx="2074273" cy="43620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267119">
            <a:off x="8655355" y="8849508"/>
            <a:ext cx="4208172" cy="699641"/>
            <a:chOff x="0" y="0"/>
            <a:chExt cx="2340012" cy="389045"/>
          </a:xfrm>
        </p:grpSpPr>
        <p:sp>
          <p:nvSpPr>
            <p:cNvPr name="Freeform 14" id="14"/>
            <p:cNvSpPr/>
            <p:nvPr/>
          </p:nvSpPr>
          <p:spPr>
            <a:xfrm flipH="false" flipV="false" rot="0">
              <a:off x="0" y="0"/>
              <a:ext cx="2340012" cy="389045"/>
            </a:xfrm>
            <a:custGeom>
              <a:avLst/>
              <a:gdLst/>
              <a:ahLst/>
              <a:cxnLst/>
              <a:rect r="r" b="b" t="t" l="l"/>
              <a:pathLst>
                <a:path h="389045" w="2340012">
                  <a:moveTo>
                    <a:pt x="203200" y="0"/>
                  </a:moveTo>
                  <a:lnTo>
                    <a:pt x="2340012" y="0"/>
                  </a:lnTo>
                  <a:lnTo>
                    <a:pt x="2136812" y="389045"/>
                  </a:lnTo>
                  <a:lnTo>
                    <a:pt x="0" y="389045"/>
                  </a:lnTo>
                  <a:lnTo>
                    <a:pt x="203200" y="0"/>
                  </a:lnTo>
                  <a:close/>
                </a:path>
              </a:pathLst>
            </a:custGeom>
            <a:solidFill>
              <a:srgbClr val="4050AB"/>
            </a:solidFill>
          </p:spPr>
        </p:sp>
        <p:sp>
          <p:nvSpPr>
            <p:cNvPr name="TextBox 15" id="15"/>
            <p:cNvSpPr txBox="true"/>
            <p:nvPr/>
          </p:nvSpPr>
          <p:spPr>
            <a:xfrm>
              <a:off x="101600" y="-57150"/>
              <a:ext cx="2136812" cy="44619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3511549">
            <a:off x="9750823" y="8816067"/>
            <a:ext cx="5227312" cy="248297"/>
          </a:xfrm>
          <a:custGeom>
            <a:avLst/>
            <a:gdLst/>
            <a:ahLst/>
            <a:cxnLst/>
            <a:rect r="r" b="b" t="t" l="l"/>
            <a:pathLst>
              <a:path h="248297" w="5227312">
                <a:moveTo>
                  <a:pt x="0" y="0"/>
                </a:moveTo>
                <a:lnTo>
                  <a:pt x="5227312" y="0"/>
                </a:lnTo>
                <a:lnTo>
                  <a:pt x="5227312" y="248297"/>
                </a:lnTo>
                <a:lnTo>
                  <a:pt x="0" y="248297"/>
                </a:lnTo>
                <a:lnTo>
                  <a:pt x="0" y="0"/>
                </a:lnTo>
                <a:close/>
              </a:path>
            </a:pathLst>
          </a:custGeom>
          <a:blipFill>
            <a:blip r:embed="rId3">
              <a:alphaModFix amt="70000"/>
            </a:blip>
            <a:stretch>
              <a:fillRect l="0" t="0" r="0" b="0"/>
            </a:stretch>
          </a:blipFill>
        </p:spPr>
      </p:sp>
      <p:grpSp>
        <p:nvGrpSpPr>
          <p:cNvPr name="Group 17" id="17"/>
          <p:cNvGrpSpPr/>
          <p:nvPr/>
        </p:nvGrpSpPr>
        <p:grpSpPr>
          <a:xfrm rot="3532871">
            <a:off x="7836525" y="7116170"/>
            <a:ext cx="8229384" cy="715549"/>
            <a:chOff x="0" y="0"/>
            <a:chExt cx="4316361" cy="375309"/>
          </a:xfrm>
        </p:grpSpPr>
        <p:sp>
          <p:nvSpPr>
            <p:cNvPr name="Freeform 18" id="18"/>
            <p:cNvSpPr/>
            <p:nvPr/>
          </p:nvSpPr>
          <p:spPr>
            <a:xfrm flipH="false" flipV="false" rot="0">
              <a:off x="0" y="0"/>
              <a:ext cx="4316361" cy="375309"/>
            </a:xfrm>
            <a:custGeom>
              <a:avLst/>
              <a:gdLst/>
              <a:ahLst/>
              <a:cxnLst/>
              <a:rect r="r" b="b" t="t" l="l"/>
              <a:pathLst>
                <a:path h="375309" w="4316361">
                  <a:moveTo>
                    <a:pt x="4113161" y="0"/>
                  </a:moveTo>
                  <a:lnTo>
                    <a:pt x="0" y="0"/>
                  </a:lnTo>
                  <a:lnTo>
                    <a:pt x="203200" y="375309"/>
                  </a:lnTo>
                  <a:lnTo>
                    <a:pt x="4316361" y="375309"/>
                  </a:lnTo>
                  <a:lnTo>
                    <a:pt x="4113161" y="0"/>
                  </a:lnTo>
                  <a:close/>
                </a:path>
              </a:pathLst>
            </a:custGeom>
            <a:solidFill>
              <a:srgbClr val="4050AB"/>
            </a:solidFill>
          </p:spPr>
        </p:sp>
        <p:sp>
          <p:nvSpPr>
            <p:cNvPr name="TextBox 19" id="19"/>
            <p:cNvSpPr txBox="true"/>
            <p:nvPr/>
          </p:nvSpPr>
          <p:spPr>
            <a:xfrm>
              <a:off x="101600" y="-57150"/>
              <a:ext cx="4113161" cy="432459"/>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3511549">
            <a:off x="7669749" y="7637319"/>
            <a:ext cx="9498397" cy="451174"/>
          </a:xfrm>
          <a:custGeom>
            <a:avLst/>
            <a:gdLst/>
            <a:ahLst/>
            <a:cxnLst/>
            <a:rect r="r" b="b" t="t" l="l"/>
            <a:pathLst>
              <a:path h="451174" w="9498397">
                <a:moveTo>
                  <a:pt x="0" y="0"/>
                </a:moveTo>
                <a:lnTo>
                  <a:pt x="9498397" y="0"/>
                </a:lnTo>
                <a:lnTo>
                  <a:pt x="9498397" y="451174"/>
                </a:lnTo>
                <a:lnTo>
                  <a:pt x="0" y="451174"/>
                </a:lnTo>
                <a:lnTo>
                  <a:pt x="0" y="0"/>
                </a:lnTo>
                <a:close/>
              </a:path>
            </a:pathLst>
          </a:custGeom>
          <a:blipFill>
            <a:blip r:embed="rId3">
              <a:alphaModFix amt="70000"/>
            </a:blip>
            <a:stretch>
              <a:fillRect l="0" t="0" r="0" b="0"/>
            </a:stretch>
          </a:blipFill>
        </p:spPr>
      </p:sp>
      <p:grpSp>
        <p:nvGrpSpPr>
          <p:cNvPr name="Group 21" id="21"/>
          <p:cNvGrpSpPr/>
          <p:nvPr/>
        </p:nvGrpSpPr>
        <p:grpSpPr>
          <a:xfrm rot="3532871">
            <a:off x="7241868" y="6487515"/>
            <a:ext cx="10449408" cy="822518"/>
            <a:chOff x="0" y="0"/>
            <a:chExt cx="4767998" cy="375309"/>
          </a:xfrm>
        </p:grpSpPr>
        <p:sp>
          <p:nvSpPr>
            <p:cNvPr name="Freeform 22" id="22"/>
            <p:cNvSpPr/>
            <p:nvPr/>
          </p:nvSpPr>
          <p:spPr>
            <a:xfrm flipH="false" flipV="false" rot="0">
              <a:off x="0" y="0"/>
              <a:ext cx="4767998" cy="375309"/>
            </a:xfrm>
            <a:custGeom>
              <a:avLst/>
              <a:gdLst/>
              <a:ahLst/>
              <a:cxnLst/>
              <a:rect r="r" b="b" t="t" l="l"/>
              <a:pathLst>
                <a:path h="375309" w="4767998">
                  <a:moveTo>
                    <a:pt x="4564798" y="0"/>
                  </a:moveTo>
                  <a:lnTo>
                    <a:pt x="0" y="0"/>
                  </a:lnTo>
                  <a:lnTo>
                    <a:pt x="203200" y="375309"/>
                  </a:lnTo>
                  <a:lnTo>
                    <a:pt x="4767998" y="375309"/>
                  </a:lnTo>
                  <a:lnTo>
                    <a:pt x="4564798" y="0"/>
                  </a:lnTo>
                  <a:close/>
                </a:path>
              </a:pathLst>
            </a:custGeom>
            <a:solidFill>
              <a:srgbClr val="4050AB"/>
            </a:solidFill>
          </p:spPr>
        </p:sp>
        <p:sp>
          <p:nvSpPr>
            <p:cNvPr name="TextBox 23" id="23"/>
            <p:cNvSpPr txBox="true"/>
            <p:nvPr/>
          </p:nvSpPr>
          <p:spPr>
            <a:xfrm>
              <a:off x="101600" y="-57150"/>
              <a:ext cx="4564798" cy="432459"/>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836165" y="6076169"/>
            <a:ext cx="897521" cy="570103"/>
            <a:chOff x="0" y="0"/>
            <a:chExt cx="509567" cy="323676"/>
          </a:xfrm>
        </p:grpSpPr>
        <p:sp>
          <p:nvSpPr>
            <p:cNvPr name="Freeform 25" id="25"/>
            <p:cNvSpPr/>
            <p:nvPr/>
          </p:nvSpPr>
          <p:spPr>
            <a:xfrm flipH="false" flipV="false" rot="0">
              <a:off x="0" y="0"/>
              <a:ext cx="509567" cy="323676"/>
            </a:xfrm>
            <a:custGeom>
              <a:avLst/>
              <a:gdLst/>
              <a:ahLst/>
              <a:cxnLst/>
              <a:rect r="r" b="b" t="t" l="l"/>
              <a:pathLst>
                <a:path h="323676" w="509567">
                  <a:moveTo>
                    <a:pt x="306367" y="0"/>
                  </a:moveTo>
                  <a:lnTo>
                    <a:pt x="0" y="0"/>
                  </a:lnTo>
                  <a:lnTo>
                    <a:pt x="203200" y="323676"/>
                  </a:lnTo>
                  <a:lnTo>
                    <a:pt x="509567" y="323676"/>
                  </a:lnTo>
                  <a:lnTo>
                    <a:pt x="306367" y="0"/>
                  </a:lnTo>
                  <a:close/>
                </a:path>
              </a:pathLst>
            </a:custGeom>
            <a:solidFill>
              <a:srgbClr val="4050AB"/>
            </a:solidFill>
          </p:spPr>
        </p:sp>
        <p:sp>
          <p:nvSpPr>
            <p:cNvPr name="TextBox 26" id="26"/>
            <p:cNvSpPr txBox="true"/>
            <p:nvPr/>
          </p:nvSpPr>
          <p:spPr>
            <a:xfrm>
              <a:off x="101600" y="-57150"/>
              <a:ext cx="306367" cy="380826"/>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297829" y="6908879"/>
            <a:ext cx="871714" cy="535116"/>
            <a:chOff x="0" y="0"/>
            <a:chExt cx="527274" cy="323676"/>
          </a:xfrm>
        </p:grpSpPr>
        <p:sp>
          <p:nvSpPr>
            <p:cNvPr name="Freeform 28" id="28"/>
            <p:cNvSpPr/>
            <p:nvPr/>
          </p:nvSpPr>
          <p:spPr>
            <a:xfrm flipH="false" flipV="false" rot="0">
              <a:off x="0" y="0"/>
              <a:ext cx="527274" cy="323676"/>
            </a:xfrm>
            <a:custGeom>
              <a:avLst/>
              <a:gdLst/>
              <a:ahLst/>
              <a:cxnLst/>
              <a:rect r="r" b="b" t="t" l="l"/>
              <a:pathLst>
                <a:path h="323676" w="527274">
                  <a:moveTo>
                    <a:pt x="324074" y="0"/>
                  </a:moveTo>
                  <a:lnTo>
                    <a:pt x="0" y="0"/>
                  </a:lnTo>
                  <a:lnTo>
                    <a:pt x="203200" y="323676"/>
                  </a:lnTo>
                  <a:lnTo>
                    <a:pt x="527274" y="323676"/>
                  </a:lnTo>
                  <a:lnTo>
                    <a:pt x="324074" y="0"/>
                  </a:lnTo>
                  <a:close/>
                </a:path>
              </a:pathLst>
            </a:custGeom>
            <a:solidFill>
              <a:srgbClr val="25303C"/>
            </a:solidFill>
          </p:spPr>
        </p:sp>
        <p:sp>
          <p:nvSpPr>
            <p:cNvPr name="TextBox 29" id="29"/>
            <p:cNvSpPr txBox="true"/>
            <p:nvPr/>
          </p:nvSpPr>
          <p:spPr>
            <a:xfrm>
              <a:off x="101600" y="-57150"/>
              <a:ext cx="324074" cy="380826"/>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028700" y="1019175"/>
            <a:ext cx="7683198" cy="687705"/>
          </a:xfrm>
          <a:prstGeom prst="rect">
            <a:avLst/>
          </a:prstGeom>
        </p:spPr>
        <p:txBody>
          <a:bodyPr anchor="t" rtlCol="false" tIns="0" lIns="0" bIns="0" rIns="0">
            <a:spAutoFit/>
          </a:bodyPr>
          <a:lstStyle/>
          <a:p>
            <a:pPr algn="l">
              <a:lnSpc>
                <a:spcPts val="5084"/>
              </a:lnSpc>
            </a:pPr>
            <a:r>
              <a:rPr lang="en-US" sz="4500" spc="-135">
                <a:solidFill>
                  <a:srgbClr val="000000"/>
                </a:solidFill>
                <a:latin typeface="Poppins Bold"/>
                <a:ea typeface="Poppins Bold"/>
                <a:cs typeface="Poppins Bold"/>
                <a:sym typeface="Poppins Bold"/>
              </a:rPr>
              <a:t>Approach</a:t>
            </a:r>
          </a:p>
        </p:txBody>
      </p:sp>
      <p:sp>
        <p:nvSpPr>
          <p:cNvPr name="TextBox 31" id="31"/>
          <p:cNvSpPr txBox="true"/>
          <p:nvPr/>
        </p:nvSpPr>
        <p:spPr>
          <a:xfrm rot="0">
            <a:off x="1028700" y="1902668"/>
            <a:ext cx="8385593" cy="6737985"/>
          </a:xfrm>
          <a:prstGeom prst="rect">
            <a:avLst/>
          </a:prstGeom>
        </p:spPr>
        <p:txBody>
          <a:bodyPr anchor="t" rtlCol="false" tIns="0" lIns="0" bIns="0" rIns="0">
            <a:spAutoFit/>
          </a:bodyPr>
          <a:lstStyle/>
          <a:p>
            <a:pPr algn="just">
              <a:lnSpc>
                <a:spcPts val="3569"/>
              </a:lnSpc>
            </a:pPr>
            <a:r>
              <a:rPr lang="en-US" sz="2999">
                <a:solidFill>
                  <a:srgbClr val="000000"/>
                </a:solidFill>
                <a:latin typeface="Poppins"/>
                <a:ea typeface="Poppins"/>
                <a:cs typeface="Poppins"/>
                <a:sym typeface="Poppins"/>
              </a:rPr>
              <a:t>For this project I have used Microsoft Excel 2016, Jupyter Notebook with python and python libraries essential for data analysis and Manipulations.</a:t>
            </a:r>
          </a:p>
          <a:p>
            <a:pPr algn="just">
              <a:lnSpc>
                <a:spcPts val="3569"/>
              </a:lnSpc>
            </a:pPr>
            <a:r>
              <a:rPr lang="en-US" sz="2999">
                <a:solidFill>
                  <a:srgbClr val="000000"/>
                </a:solidFill>
                <a:latin typeface="Poppins"/>
                <a:ea typeface="Poppins"/>
                <a:cs typeface="Poppins"/>
                <a:sym typeface="Poppins"/>
              </a:rPr>
              <a:t>The approach to this project involves Python to clean, manipulate and analyze the dataset. Coding knowledge and Algorithms were applied to handle missing data, handling outliers, create new columns, alter data based on specific criteria.</a:t>
            </a:r>
          </a:p>
          <a:p>
            <a:pPr algn="just">
              <a:lnSpc>
                <a:spcPts val="3569"/>
              </a:lnSpc>
            </a:pPr>
            <a:r>
              <a:rPr lang="en-US" sz="2999">
                <a:solidFill>
                  <a:srgbClr val="000000"/>
                </a:solidFill>
                <a:latin typeface="Poppins"/>
                <a:ea typeface="Poppins"/>
                <a:cs typeface="Poppins"/>
                <a:sym typeface="Poppins"/>
              </a:rPr>
              <a:t>Microsoft Excel 2016</a:t>
            </a:r>
            <a:r>
              <a:rPr lang="en-US" sz="2999">
                <a:solidFill>
                  <a:srgbClr val="000000"/>
                </a:solidFill>
                <a:latin typeface="Poppins"/>
                <a:ea typeface="Poppins"/>
                <a:cs typeface="Poppins"/>
                <a:sym typeface="Poppins"/>
              </a:rPr>
              <a:t> to generate visualization to draw a meaningful insights through it.</a:t>
            </a:r>
          </a:p>
          <a:p>
            <a:pPr algn="just">
              <a:lnSpc>
                <a:spcPts val="356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91191" y="4319110"/>
            <a:ext cx="1194052" cy="1490237"/>
          </a:xfrm>
          <a:custGeom>
            <a:avLst/>
            <a:gdLst/>
            <a:ahLst/>
            <a:cxnLst/>
            <a:rect r="r" b="b" t="t" l="l"/>
            <a:pathLst>
              <a:path h="1490237" w="1194052">
                <a:moveTo>
                  <a:pt x="0" y="0"/>
                </a:moveTo>
                <a:lnTo>
                  <a:pt x="1194053" y="0"/>
                </a:lnTo>
                <a:lnTo>
                  <a:pt x="1194053" y="1490236"/>
                </a:lnTo>
                <a:lnTo>
                  <a:pt x="0" y="1490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1251045" y="8250160"/>
            <a:ext cx="2451270" cy="2177133"/>
            <a:chOff x="0" y="0"/>
            <a:chExt cx="772341" cy="685967"/>
          </a:xfrm>
        </p:grpSpPr>
        <p:sp>
          <p:nvSpPr>
            <p:cNvPr name="Freeform 4" id="4"/>
            <p:cNvSpPr/>
            <p:nvPr/>
          </p:nvSpPr>
          <p:spPr>
            <a:xfrm flipH="false" flipV="false" rot="0">
              <a:off x="0" y="0"/>
              <a:ext cx="772341" cy="685967"/>
            </a:xfrm>
            <a:custGeom>
              <a:avLst/>
              <a:gdLst/>
              <a:ahLst/>
              <a:cxnLst/>
              <a:rect r="r" b="b" t="t" l="l"/>
              <a:pathLst>
                <a:path h="685967" w="772341">
                  <a:moveTo>
                    <a:pt x="386171" y="685967"/>
                  </a:moveTo>
                  <a:lnTo>
                    <a:pt x="772341" y="0"/>
                  </a:lnTo>
                  <a:lnTo>
                    <a:pt x="0" y="0"/>
                  </a:lnTo>
                  <a:lnTo>
                    <a:pt x="386171" y="685967"/>
                  </a:lnTo>
                  <a:close/>
                </a:path>
              </a:pathLst>
            </a:custGeom>
            <a:solidFill>
              <a:srgbClr val="25303C"/>
            </a:solidFill>
          </p:spPr>
        </p:sp>
        <p:sp>
          <p:nvSpPr>
            <p:cNvPr name="TextBox 5" id="5"/>
            <p:cNvSpPr txBox="true"/>
            <p:nvPr/>
          </p:nvSpPr>
          <p:spPr>
            <a:xfrm>
              <a:off x="120678" y="-8152"/>
              <a:ext cx="530985" cy="37563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3567425">
            <a:off x="-1601381" y="9042550"/>
            <a:ext cx="4708710" cy="727767"/>
            <a:chOff x="0" y="0"/>
            <a:chExt cx="2292417" cy="354311"/>
          </a:xfrm>
        </p:grpSpPr>
        <p:sp>
          <p:nvSpPr>
            <p:cNvPr name="Freeform 7" id="7"/>
            <p:cNvSpPr/>
            <p:nvPr/>
          </p:nvSpPr>
          <p:spPr>
            <a:xfrm flipH="false" flipV="false" rot="0">
              <a:off x="0" y="0"/>
              <a:ext cx="2292417" cy="354311"/>
            </a:xfrm>
            <a:custGeom>
              <a:avLst/>
              <a:gdLst/>
              <a:ahLst/>
              <a:cxnLst/>
              <a:rect r="r" b="b" t="t" l="l"/>
              <a:pathLst>
                <a:path h="354311" w="2292417">
                  <a:moveTo>
                    <a:pt x="2089217" y="0"/>
                  </a:moveTo>
                  <a:lnTo>
                    <a:pt x="0" y="0"/>
                  </a:lnTo>
                  <a:lnTo>
                    <a:pt x="203200" y="354311"/>
                  </a:lnTo>
                  <a:lnTo>
                    <a:pt x="2292417" y="354311"/>
                  </a:lnTo>
                  <a:lnTo>
                    <a:pt x="2089217" y="0"/>
                  </a:lnTo>
                  <a:close/>
                </a:path>
              </a:pathLst>
            </a:custGeom>
            <a:solidFill>
              <a:srgbClr val="4050AB"/>
            </a:solidFill>
          </p:spPr>
        </p:sp>
        <p:sp>
          <p:nvSpPr>
            <p:cNvPr name="TextBox 8" id="8"/>
            <p:cNvSpPr txBox="true"/>
            <p:nvPr/>
          </p:nvSpPr>
          <p:spPr>
            <a:xfrm>
              <a:off x="101600" y="-57150"/>
              <a:ext cx="2089217" cy="41146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621854">
            <a:off x="14651876" y="1021735"/>
            <a:ext cx="6356947" cy="715549"/>
            <a:chOff x="0" y="0"/>
            <a:chExt cx="3334256" cy="375309"/>
          </a:xfrm>
        </p:grpSpPr>
        <p:sp>
          <p:nvSpPr>
            <p:cNvPr name="Freeform 10" id="10"/>
            <p:cNvSpPr/>
            <p:nvPr/>
          </p:nvSpPr>
          <p:spPr>
            <a:xfrm flipH="false" flipV="false" rot="0">
              <a:off x="0" y="0"/>
              <a:ext cx="3334256" cy="375309"/>
            </a:xfrm>
            <a:custGeom>
              <a:avLst/>
              <a:gdLst/>
              <a:ahLst/>
              <a:cxnLst/>
              <a:rect r="r" b="b" t="t" l="l"/>
              <a:pathLst>
                <a:path h="375309" w="3334256">
                  <a:moveTo>
                    <a:pt x="3131056" y="0"/>
                  </a:moveTo>
                  <a:lnTo>
                    <a:pt x="0" y="0"/>
                  </a:lnTo>
                  <a:lnTo>
                    <a:pt x="203200" y="375309"/>
                  </a:lnTo>
                  <a:lnTo>
                    <a:pt x="3334256" y="375309"/>
                  </a:lnTo>
                  <a:lnTo>
                    <a:pt x="3131056" y="0"/>
                  </a:lnTo>
                  <a:close/>
                </a:path>
              </a:pathLst>
            </a:custGeom>
            <a:solidFill>
              <a:srgbClr val="4050AB"/>
            </a:solidFill>
          </p:spPr>
        </p:sp>
        <p:sp>
          <p:nvSpPr>
            <p:cNvPr name="TextBox 11" id="11"/>
            <p:cNvSpPr txBox="true"/>
            <p:nvPr/>
          </p:nvSpPr>
          <p:spPr>
            <a:xfrm>
              <a:off x="101600" y="-57150"/>
              <a:ext cx="3131056" cy="43245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3621854">
            <a:off x="16428548" y="-1756796"/>
            <a:ext cx="5363385" cy="3116330"/>
            <a:chOff x="0" y="0"/>
            <a:chExt cx="2813127" cy="1634533"/>
          </a:xfrm>
        </p:grpSpPr>
        <p:sp>
          <p:nvSpPr>
            <p:cNvPr name="Freeform 13" id="13"/>
            <p:cNvSpPr/>
            <p:nvPr/>
          </p:nvSpPr>
          <p:spPr>
            <a:xfrm flipH="false" flipV="false" rot="0">
              <a:off x="0" y="0"/>
              <a:ext cx="2813127" cy="1634533"/>
            </a:xfrm>
            <a:custGeom>
              <a:avLst/>
              <a:gdLst/>
              <a:ahLst/>
              <a:cxnLst/>
              <a:rect r="r" b="b" t="t" l="l"/>
              <a:pathLst>
                <a:path h="1634533" w="2813127">
                  <a:moveTo>
                    <a:pt x="2609927" y="0"/>
                  </a:moveTo>
                  <a:lnTo>
                    <a:pt x="0" y="0"/>
                  </a:lnTo>
                  <a:lnTo>
                    <a:pt x="203200" y="1634533"/>
                  </a:lnTo>
                  <a:lnTo>
                    <a:pt x="2813127" y="1634533"/>
                  </a:lnTo>
                  <a:lnTo>
                    <a:pt x="2609927" y="0"/>
                  </a:lnTo>
                  <a:close/>
                </a:path>
              </a:pathLst>
            </a:custGeom>
            <a:solidFill>
              <a:srgbClr val="25303C"/>
            </a:solidFill>
          </p:spPr>
        </p:sp>
        <p:sp>
          <p:nvSpPr>
            <p:cNvPr name="TextBox 14" id="14"/>
            <p:cNvSpPr txBox="true"/>
            <p:nvPr/>
          </p:nvSpPr>
          <p:spPr>
            <a:xfrm>
              <a:off x="101600" y="-57150"/>
              <a:ext cx="2609927" cy="169168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88982">
            <a:off x="16101158" y="690090"/>
            <a:ext cx="897521" cy="570103"/>
            <a:chOff x="0" y="0"/>
            <a:chExt cx="509567" cy="323676"/>
          </a:xfrm>
        </p:grpSpPr>
        <p:sp>
          <p:nvSpPr>
            <p:cNvPr name="Freeform 16" id="16"/>
            <p:cNvSpPr/>
            <p:nvPr/>
          </p:nvSpPr>
          <p:spPr>
            <a:xfrm flipH="false" flipV="false" rot="0">
              <a:off x="0" y="0"/>
              <a:ext cx="509567" cy="323676"/>
            </a:xfrm>
            <a:custGeom>
              <a:avLst/>
              <a:gdLst/>
              <a:ahLst/>
              <a:cxnLst/>
              <a:rect r="r" b="b" t="t" l="l"/>
              <a:pathLst>
                <a:path h="323676" w="509567">
                  <a:moveTo>
                    <a:pt x="306367" y="0"/>
                  </a:moveTo>
                  <a:lnTo>
                    <a:pt x="0" y="0"/>
                  </a:lnTo>
                  <a:lnTo>
                    <a:pt x="203200" y="323676"/>
                  </a:lnTo>
                  <a:lnTo>
                    <a:pt x="509567" y="323676"/>
                  </a:lnTo>
                  <a:lnTo>
                    <a:pt x="306367" y="0"/>
                  </a:lnTo>
                  <a:close/>
                </a:path>
              </a:pathLst>
            </a:custGeom>
            <a:solidFill>
              <a:srgbClr val="4050AB"/>
            </a:solidFill>
          </p:spPr>
        </p:sp>
        <p:sp>
          <p:nvSpPr>
            <p:cNvPr name="TextBox 17" id="17"/>
            <p:cNvSpPr txBox="true"/>
            <p:nvPr/>
          </p:nvSpPr>
          <p:spPr>
            <a:xfrm>
              <a:off x="101600" y="-57150"/>
              <a:ext cx="306367" cy="38082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8982">
            <a:off x="16541572" y="1534142"/>
            <a:ext cx="871714" cy="535116"/>
            <a:chOff x="0" y="0"/>
            <a:chExt cx="527274" cy="323676"/>
          </a:xfrm>
        </p:grpSpPr>
        <p:sp>
          <p:nvSpPr>
            <p:cNvPr name="Freeform 19" id="19"/>
            <p:cNvSpPr/>
            <p:nvPr/>
          </p:nvSpPr>
          <p:spPr>
            <a:xfrm flipH="false" flipV="false" rot="0">
              <a:off x="0" y="0"/>
              <a:ext cx="527274" cy="323676"/>
            </a:xfrm>
            <a:custGeom>
              <a:avLst/>
              <a:gdLst/>
              <a:ahLst/>
              <a:cxnLst/>
              <a:rect r="r" b="b" t="t" l="l"/>
              <a:pathLst>
                <a:path h="323676" w="527274">
                  <a:moveTo>
                    <a:pt x="324074" y="0"/>
                  </a:moveTo>
                  <a:lnTo>
                    <a:pt x="0" y="0"/>
                  </a:lnTo>
                  <a:lnTo>
                    <a:pt x="203200" y="323676"/>
                  </a:lnTo>
                  <a:lnTo>
                    <a:pt x="527274" y="323676"/>
                  </a:lnTo>
                  <a:lnTo>
                    <a:pt x="324074" y="0"/>
                  </a:lnTo>
                  <a:close/>
                </a:path>
              </a:pathLst>
            </a:custGeom>
            <a:solidFill>
              <a:srgbClr val="25303C"/>
            </a:solidFill>
          </p:spPr>
        </p:sp>
        <p:sp>
          <p:nvSpPr>
            <p:cNvPr name="TextBox 20" id="20"/>
            <p:cNvSpPr txBox="true"/>
            <p:nvPr/>
          </p:nvSpPr>
          <p:spPr>
            <a:xfrm>
              <a:off x="101600" y="-57150"/>
              <a:ext cx="324074" cy="38082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583194" y="3564172"/>
            <a:ext cx="13364477" cy="6638888"/>
          </a:xfrm>
          <a:custGeom>
            <a:avLst/>
            <a:gdLst/>
            <a:ahLst/>
            <a:cxnLst/>
            <a:rect r="r" b="b" t="t" l="l"/>
            <a:pathLst>
              <a:path h="6638888" w="13364477">
                <a:moveTo>
                  <a:pt x="0" y="0"/>
                </a:moveTo>
                <a:lnTo>
                  <a:pt x="13364477" y="0"/>
                </a:lnTo>
                <a:lnTo>
                  <a:pt x="13364477" y="6638888"/>
                </a:lnTo>
                <a:lnTo>
                  <a:pt x="0" y="6638888"/>
                </a:lnTo>
                <a:lnTo>
                  <a:pt x="0" y="0"/>
                </a:lnTo>
                <a:close/>
              </a:path>
            </a:pathLst>
          </a:custGeom>
          <a:blipFill>
            <a:blip r:embed="rId4"/>
            <a:stretch>
              <a:fillRect l="0" t="0" r="0" b="0"/>
            </a:stretch>
          </a:blipFill>
        </p:spPr>
      </p:sp>
      <p:sp>
        <p:nvSpPr>
          <p:cNvPr name="TextBox 22" id="22"/>
          <p:cNvSpPr txBox="true"/>
          <p:nvPr/>
        </p:nvSpPr>
        <p:spPr>
          <a:xfrm rot="0">
            <a:off x="1028700" y="1009650"/>
            <a:ext cx="7683198" cy="1197610"/>
          </a:xfrm>
          <a:prstGeom prst="rect">
            <a:avLst/>
          </a:prstGeom>
        </p:spPr>
        <p:txBody>
          <a:bodyPr anchor="t" rtlCol="false" tIns="0" lIns="0" bIns="0" rIns="0">
            <a:spAutoFit/>
          </a:bodyPr>
          <a:lstStyle/>
          <a:p>
            <a:pPr algn="l">
              <a:lnSpc>
                <a:spcPts val="4519"/>
              </a:lnSpc>
            </a:pPr>
            <a:r>
              <a:rPr lang="en-US" sz="3999" spc="-119">
                <a:solidFill>
                  <a:srgbClr val="000000"/>
                </a:solidFill>
                <a:latin typeface="Poppins Bold"/>
                <a:ea typeface="Poppins Bold"/>
                <a:cs typeface="Poppins Bold"/>
                <a:sym typeface="Poppins Bold"/>
              </a:rPr>
              <a:t>What is the average duration of calls for each time bucket?</a:t>
            </a:r>
          </a:p>
        </p:txBody>
      </p:sp>
      <p:sp>
        <p:nvSpPr>
          <p:cNvPr name="TextBox 23" id="23"/>
          <p:cNvSpPr txBox="true"/>
          <p:nvPr/>
        </p:nvSpPr>
        <p:spPr>
          <a:xfrm rot="0">
            <a:off x="752974" y="2157230"/>
            <a:ext cx="15194698" cy="1289465"/>
          </a:xfrm>
          <a:prstGeom prst="rect">
            <a:avLst/>
          </a:prstGeom>
        </p:spPr>
        <p:txBody>
          <a:bodyPr anchor="t" rtlCol="false" tIns="0" lIns="0" bIns="0" rIns="0">
            <a:spAutoFit/>
          </a:bodyPr>
          <a:lstStyle/>
          <a:p>
            <a:pPr algn="just" marL="610240" indent="-305120" lvl="1">
              <a:lnSpc>
                <a:spcPts val="3363"/>
              </a:lnSpc>
              <a:buFont typeface="Arial"/>
              <a:buChar char="•"/>
            </a:pPr>
            <a:r>
              <a:rPr lang="en-US" sz="2826">
                <a:solidFill>
                  <a:srgbClr val="000000"/>
                </a:solidFill>
                <a:latin typeface="Poppins"/>
                <a:ea typeface="Poppins"/>
                <a:cs typeface="Poppins"/>
                <a:sym typeface="Poppins"/>
              </a:rPr>
              <a:t>The overall average duration of the calls is  </a:t>
            </a:r>
            <a:r>
              <a:rPr lang="en-US" sz="2826">
                <a:solidFill>
                  <a:srgbClr val="000000"/>
                </a:solidFill>
                <a:latin typeface="Poppins Bold"/>
                <a:ea typeface="Poppins Bold"/>
                <a:cs typeface="Poppins Bold"/>
                <a:sym typeface="Poppins Bold"/>
              </a:rPr>
              <a:t>196.96</a:t>
            </a:r>
          </a:p>
          <a:p>
            <a:pPr algn="just" marL="610240" indent="-305120" lvl="1">
              <a:lnSpc>
                <a:spcPts val="3363"/>
              </a:lnSpc>
              <a:buFont typeface="Arial"/>
              <a:buChar char="•"/>
            </a:pPr>
            <a:r>
              <a:rPr lang="en-US" sz="2826">
                <a:solidFill>
                  <a:srgbClr val="000000"/>
                </a:solidFill>
                <a:latin typeface="Poppins"/>
                <a:ea typeface="Poppins"/>
                <a:cs typeface="Poppins"/>
                <a:sym typeface="Poppins"/>
              </a:rPr>
              <a:t> The peak is seen in the morning between 9am - 12pm, latter it goes low till 4pm and then again rise till 9pm.</a:t>
            </a:r>
          </a:p>
        </p:txBody>
      </p:sp>
      <p:sp>
        <p:nvSpPr>
          <p:cNvPr name="TextBox 24" id="24"/>
          <p:cNvSpPr txBox="true"/>
          <p:nvPr/>
        </p:nvSpPr>
        <p:spPr>
          <a:xfrm rot="0">
            <a:off x="11647226" y="1750585"/>
            <a:ext cx="2455685" cy="334772"/>
          </a:xfrm>
          <a:prstGeom prst="rect">
            <a:avLst/>
          </a:prstGeom>
        </p:spPr>
        <p:txBody>
          <a:bodyPr anchor="t" rtlCol="false" tIns="0" lIns="0" bIns="0" rIns="0">
            <a:spAutoFit/>
          </a:bodyPr>
          <a:lstStyle/>
          <a:p>
            <a:pPr algn="l">
              <a:lnSpc>
                <a:spcPts val="2599"/>
              </a:lnSpc>
            </a:pPr>
            <a:r>
              <a:rPr lang="en-US" sz="2300" spc="-69">
                <a:solidFill>
                  <a:srgbClr val="FFFFFF"/>
                </a:solidFill>
                <a:latin typeface="Poppins Bold"/>
                <a:ea typeface="Poppins Bold"/>
                <a:cs typeface="Poppins Bold"/>
                <a:sym typeface="Poppins Bold"/>
              </a:rPr>
              <a:t>Telephone calls</a:t>
            </a:r>
          </a:p>
        </p:txBody>
      </p:sp>
      <p:sp>
        <p:nvSpPr>
          <p:cNvPr name="TextBox 25" id="25"/>
          <p:cNvSpPr txBox="true"/>
          <p:nvPr/>
        </p:nvSpPr>
        <p:spPr>
          <a:xfrm rot="0">
            <a:off x="11808233" y="8165029"/>
            <a:ext cx="2133671" cy="384175"/>
          </a:xfrm>
          <a:prstGeom prst="rect">
            <a:avLst/>
          </a:prstGeom>
        </p:spPr>
        <p:txBody>
          <a:bodyPr anchor="t" rtlCol="false" tIns="0" lIns="0" bIns="0" rIns="0">
            <a:spAutoFit/>
          </a:bodyPr>
          <a:lstStyle/>
          <a:p>
            <a:pPr algn="l">
              <a:lnSpc>
                <a:spcPts val="2825"/>
              </a:lnSpc>
            </a:pPr>
            <a:r>
              <a:rPr lang="en-US" sz="2500" spc="-75">
                <a:solidFill>
                  <a:srgbClr val="FFFFFF"/>
                </a:solidFill>
                <a:latin typeface="Poppins Bold"/>
                <a:ea typeface="Poppins Bold"/>
                <a:cs typeface="Poppins Bold"/>
                <a:sym typeface="Poppins Bold"/>
              </a:rPr>
              <a:t>Mobile apps</a:t>
            </a:r>
          </a:p>
        </p:txBody>
      </p:sp>
      <p:sp>
        <p:nvSpPr>
          <p:cNvPr name="TextBox 26" id="26"/>
          <p:cNvSpPr txBox="true"/>
          <p:nvPr/>
        </p:nvSpPr>
        <p:spPr>
          <a:xfrm rot="0">
            <a:off x="14424617" y="3075222"/>
            <a:ext cx="2455685" cy="384175"/>
          </a:xfrm>
          <a:prstGeom prst="rect">
            <a:avLst/>
          </a:prstGeom>
        </p:spPr>
        <p:txBody>
          <a:bodyPr anchor="t" rtlCol="false" tIns="0" lIns="0" bIns="0" rIns="0">
            <a:spAutoFit/>
          </a:bodyPr>
          <a:lstStyle/>
          <a:p>
            <a:pPr algn="l">
              <a:lnSpc>
                <a:spcPts val="2825"/>
              </a:lnSpc>
            </a:pPr>
            <a:r>
              <a:rPr lang="en-US" sz="2500" spc="-75">
                <a:solidFill>
                  <a:srgbClr val="FFFFFF"/>
                </a:solidFill>
                <a:latin typeface="Poppins Bold"/>
                <a:ea typeface="Poppins Bold"/>
                <a:cs typeface="Poppins Bold"/>
                <a:sym typeface="Poppins Bold"/>
              </a:rPr>
              <a:t>Social media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91191" y="4319110"/>
            <a:ext cx="1194052" cy="1490237"/>
          </a:xfrm>
          <a:custGeom>
            <a:avLst/>
            <a:gdLst/>
            <a:ahLst/>
            <a:cxnLst/>
            <a:rect r="r" b="b" t="t" l="l"/>
            <a:pathLst>
              <a:path h="1490237" w="1194052">
                <a:moveTo>
                  <a:pt x="0" y="0"/>
                </a:moveTo>
                <a:lnTo>
                  <a:pt x="1194053" y="0"/>
                </a:lnTo>
                <a:lnTo>
                  <a:pt x="1194053" y="1490236"/>
                </a:lnTo>
                <a:lnTo>
                  <a:pt x="0" y="1490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1251045" y="8250160"/>
            <a:ext cx="2451270" cy="2177133"/>
            <a:chOff x="0" y="0"/>
            <a:chExt cx="772341" cy="685967"/>
          </a:xfrm>
        </p:grpSpPr>
        <p:sp>
          <p:nvSpPr>
            <p:cNvPr name="Freeform 4" id="4"/>
            <p:cNvSpPr/>
            <p:nvPr/>
          </p:nvSpPr>
          <p:spPr>
            <a:xfrm flipH="false" flipV="false" rot="0">
              <a:off x="0" y="0"/>
              <a:ext cx="772341" cy="685967"/>
            </a:xfrm>
            <a:custGeom>
              <a:avLst/>
              <a:gdLst/>
              <a:ahLst/>
              <a:cxnLst/>
              <a:rect r="r" b="b" t="t" l="l"/>
              <a:pathLst>
                <a:path h="685967" w="772341">
                  <a:moveTo>
                    <a:pt x="386171" y="685967"/>
                  </a:moveTo>
                  <a:lnTo>
                    <a:pt x="772341" y="0"/>
                  </a:lnTo>
                  <a:lnTo>
                    <a:pt x="0" y="0"/>
                  </a:lnTo>
                  <a:lnTo>
                    <a:pt x="386171" y="685967"/>
                  </a:lnTo>
                  <a:close/>
                </a:path>
              </a:pathLst>
            </a:custGeom>
            <a:solidFill>
              <a:srgbClr val="25303C"/>
            </a:solidFill>
          </p:spPr>
        </p:sp>
        <p:sp>
          <p:nvSpPr>
            <p:cNvPr name="TextBox 5" id="5"/>
            <p:cNvSpPr txBox="true"/>
            <p:nvPr/>
          </p:nvSpPr>
          <p:spPr>
            <a:xfrm>
              <a:off x="120678" y="-8152"/>
              <a:ext cx="530985" cy="37563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3567425">
            <a:off x="-1601381" y="9042550"/>
            <a:ext cx="4708710" cy="727767"/>
            <a:chOff x="0" y="0"/>
            <a:chExt cx="2292417" cy="354311"/>
          </a:xfrm>
        </p:grpSpPr>
        <p:sp>
          <p:nvSpPr>
            <p:cNvPr name="Freeform 7" id="7"/>
            <p:cNvSpPr/>
            <p:nvPr/>
          </p:nvSpPr>
          <p:spPr>
            <a:xfrm flipH="false" flipV="false" rot="0">
              <a:off x="0" y="0"/>
              <a:ext cx="2292417" cy="354311"/>
            </a:xfrm>
            <a:custGeom>
              <a:avLst/>
              <a:gdLst/>
              <a:ahLst/>
              <a:cxnLst/>
              <a:rect r="r" b="b" t="t" l="l"/>
              <a:pathLst>
                <a:path h="354311" w="2292417">
                  <a:moveTo>
                    <a:pt x="2089217" y="0"/>
                  </a:moveTo>
                  <a:lnTo>
                    <a:pt x="0" y="0"/>
                  </a:lnTo>
                  <a:lnTo>
                    <a:pt x="203200" y="354311"/>
                  </a:lnTo>
                  <a:lnTo>
                    <a:pt x="2292417" y="354311"/>
                  </a:lnTo>
                  <a:lnTo>
                    <a:pt x="2089217" y="0"/>
                  </a:lnTo>
                  <a:close/>
                </a:path>
              </a:pathLst>
            </a:custGeom>
            <a:solidFill>
              <a:srgbClr val="4050AB"/>
            </a:solidFill>
          </p:spPr>
        </p:sp>
        <p:sp>
          <p:nvSpPr>
            <p:cNvPr name="TextBox 8" id="8"/>
            <p:cNvSpPr txBox="true"/>
            <p:nvPr/>
          </p:nvSpPr>
          <p:spPr>
            <a:xfrm>
              <a:off x="101600" y="-57150"/>
              <a:ext cx="2089217" cy="41146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621854">
            <a:off x="14651876" y="1021735"/>
            <a:ext cx="6356947" cy="715549"/>
            <a:chOff x="0" y="0"/>
            <a:chExt cx="3334256" cy="375309"/>
          </a:xfrm>
        </p:grpSpPr>
        <p:sp>
          <p:nvSpPr>
            <p:cNvPr name="Freeform 10" id="10"/>
            <p:cNvSpPr/>
            <p:nvPr/>
          </p:nvSpPr>
          <p:spPr>
            <a:xfrm flipH="false" flipV="false" rot="0">
              <a:off x="0" y="0"/>
              <a:ext cx="3334256" cy="375309"/>
            </a:xfrm>
            <a:custGeom>
              <a:avLst/>
              <a:gdLst/>
              <a:ahLst/>
              <a:cxnLst/>
              <a:rect r="r" b="b" t="t" l="l"/>
              <a:pathLst>
                <a:path h="375309" w="3334256">
                  <a:moveTo>
                    <a:pt x="3131056" y="0"/>
                  </a:moveTo>
                  <a:lnTo>
                    <a:pt x="0" y="0"/>
                  </a:lnTo>
                  <a:lnTo>
                    <a:pt x="203200" y="375309"/>
                  </a:lnTo>
                  <a:lnTo>
                    <a:pt x="3334256" y="375309"/>
                  </a:lnTo>
                  <a:lnTo>
                    <a:pt x="3131056" y="0"/>
                  </a:lnTo>
                  <a:close/>
                </a:path>
              </a:pathLst>
            </a:custGeom>
            <a:solidFill>
              <a:srgbClr val="4050AB"/>
            </a:solidFill>
          </p:spPr>
        </p:sp>
        <p:sp>
          <p:nvSpPr>
            <p:cNvPr name="TextBox 11" id="11"/>
            <p:cNvSpPr txBox="true"/>
            <p:nvPr/>
          </p:nvSpPr>
          <p:spPr>
            <a:xfrm>
              <a:off x="101600" y="-57150"/>
              <a:ext cx="3131056" cy="43245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3621854">
            <a:off x="16428548" y="-1756796"/>
            <a:ext cx="5363385" cy="3116330"/>
            <a:chOff x="0" y="0"/>
            <a:chExt cx="2813127" cy="1634533"/>
          </a:xfrm>
        </p:grpSpPr>
        <p:sp>
          <p:nvSpPr>
            <p:cNvPr name="Freeform 13" id="13"/>
            <p:cNvSpPr/>
            <p:nvPr/>
          </p:nvSpPr>
          <p:spPr>
            <a:xfrm flipH="false" flipV="false" rot="0">
              <a:off x="0" y="0"/>
              <a:ext cx="2813127" cy="1634533"/>
            </a:xfrm>
            <a:custGeom>
              <a:avLst/>
              <a:gdLst/>
              <a:ahLst/>
              <a:cxnLst/>
              <a:rect r="r" b="b" t="t" l="l"/>
              <a:pathLst>
                <a:path h="1634533" w="2813127">
                  <a:moveTo>
                    <a:pt x="2609927" y="0"/>
                  </a:moveTo>
                  <a:lnTo>
                    <a:pt x="0" y="0"/>
                  </a:lnTo>
                  <a:lnTo>
                    <a:pt x="203200" y="1634533"/>
                  </a:lnTo>
                  <a:lnTo>
                    <a:pt x="2813127" y="1634533"/>
                  </a:lnTo>
                  <a:lnTo>
                    <a:pt x="2609927" y="0"/>
                  </a:lnTo>
                  <a:close/>
                </a:path>
              </a:pathLst>
            </a:custGeom>
            <a:solidFill>
              <a:srgbClr val="25303C"/>
            </a:solidFill>
          </p:spPr>
        </p:sp>
        <p:sp>
          <p:nvSpPr>
            <p:cNvPr name="TextBox 14" id="14"/>
            <p:cNvSpPr txBox="true"/>
            <p:nvPr/>
          </p:nvSpPr>
          <p:spPr>
            <a:xfrm>
              <a:off x="101600" y="-57150"/>
              <a:ext cx="2609927" cy="169168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88982">
            <a:off x="16101158" y="690090"/>
            <a:ext cx="897521" cy="570103"/>
            <a:chOff x="0" y="0"/>
            <a:chExt cx="509567" cy="323676"/>
          </a:xfrm>
        </p:grpSpPr>
        <p:sp>
          <p:nvSpPr>
            <p:cNvPr name="Freeform 16" id="16"/>
            <p:cNvSpPr/>
            <p:nvPr/>
          </p:nvSpPr>
          <p:spPr>
            <a:xfrm flipH="false" flipV="false" rot="0">
              <a:off x="0" y="0"/>
              <a:ext cx="509567" cy="323676"/>
            </a:xfrm>
            <a:custGeom>
              <a:avLst/>
              <a:gdLst/>
              <a:ahLst/>
              <a:cxnLst/>
              <a:rect r="r" b="b" t="t" l="l"/>
              <a:pathLst>
                <a:path h="323676" w="509567">
                  <a:moveTo>
                    <a:pt x="306367" y="0"/>
                  </a:moveTo>
                  <a:lnTo>
                    <a:pt x="0" y="0"/>
                  </a:lnTo>
                  <a:lnTo>
                    <a:pt x="203200" y="323676"/>
                  </a:lnTo>
                  <a:lnTo>
                    <a:pt x="509567" y="323676"/>
                  </a:lnTo>
                  <a:lnTo>
                    <a:pt x="306367" y="0"/>
                  </a:lnTo>
                  <a:close/>
                </a:path>
              </a:pathLst>
            </a:custGeom>
            <a:solidFill>
              <a:srgbClr val="4050AB"/>
            </a:solidFill>
          </p:spPr>
        </p:sp>
        <p:sp>
          <p:nvSpPr>
            <p:cNvPr name="TextBox 17" id="17"/>
            <p:cNvSpPr txBox="true"/>
            <p:nvPr/>
          </p:nvSpPr>
          <p:spPr>
            <a:xfrm>
              <a:off x="101600" y="-57150"/>
              <a:ext cx="306367" cy="38082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8982">
            <a:off x="16541572" y="1534142"/>
            <a:ext cx="871714" cy="535116"/>
            <a:chOff x="0" y="0"/>
            <a:chExt cx="527274" cy="323676"/>
          </a:xfrm>
        </p:grpSpPr>
        <p:sp>
          <p:nvSpPr>
            <p:cNvPr name="Freeform 19" id="19"/>
            <p:cNvSpPr/>
            <p:nvPr/>
          </p:nvSpPr>
          <p:spPr>
            <a:xfrm flipH="false" flipV="false" rot="0">
              <a:off x="0" y="0"/>
              <a:ext cx="527274" cy="323676"/>
            </a:xfrm>
            <a:custGeom>
              <a:avLst/>
              <a:gdLst/>
              <a:ahLst/>
              <a:cxnLst/>
              <a:rect r="r" b="b" t="t" l="l"/>
              <a:pathLst>
                <a:path h="323676" w="527274">
                  <a:moveTo>
                    <a:pt x="324074" y="0"/>
                  </a:moveTo>
                  <a:lnTo>
                    <a:pt x="0" y="0"/>
                  </a:lnTo>
                  <a:lnTo>
                    <a:pt x="203200" y="323676"/>
                  </a:lnTo>
                  <a:lnTo>
                    <a:pt x="527274" y="323676"/>
                  </a:lnTo>
                  <a:lnTo>
                    <a:pt x="324074" y="0"/>
                  </a:lnTo>
                  <a:close/>
                </a:path>
              </a:pathLst>
            </a:custGeom>
            <a:solidFill>
              <a:srgbClr val="25303C"/>
            </a:solidFill>
          </p:spPr>
        </p:sp>
        <p:sp>
          <p:nvSpPr>
            <p:cNvPr name="TextBox 20" id="20"/>
            <p:cNvSpPr txBox="true"/>
            <p:nvPr/>
          </p:nvSpPr>
          <p:spPr>
            <a:xfrm>
              <a:off x="101600" y="-57150"/>
              <a:ext cx="324074" cy="38082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7619357" y="2644678"/>
            <a:ext cx="10210992" cy="5904527"/>
          </a:xfrm>
          <a:custGeom>
            <a:avLst/>
            <a:gdLst/>
            <a:ahLst/>
            <a:cxnLst/>
            <a:rect r="r" b="b" t="t" l="l"/>
            <a:pathLst>
              <a:path h="5904527" w="10210992">
                <a:moveTo>
                  <a:pt x="0" y="0"/>
                </a:moveTo>
                <a:lnTo>
                  <a:pt x="10210992" y="0"/>
                </a:lnTo>
                <a:lnTo>
                  <a:pt x="10210992" y="5904526"/>
                </a:lnTo>
                <a:lnTo>
                  <a:pt x="0" y="5904526"/>
                </a:lnTo>
                <a:lnTo>
                  <a:pt x="0" y="0"/>
                </a:lnTo>
                <a:close/>
              </a:path>
            </a:pathLst>
          </a:custGeom>
          <a:blipFill>
            <a:blip r:embed="rId4"/>
            <a:stretch>
              <a:fillRect l="0" t="0" r="0" b="0"/>
            </a:stretch>
          </a:blipFill>
        </p:spPr>
      </p:sp>
      <p:sp>
        <p:nvSpPr>
          <p:cNvPr name="TextBox 22" id="22"/>
          <p:cNvSpPr txBox="true"/>
          <p:nvPr/>
        </p:nvSpPr>
        <p:spPr>
          <a:xfrm rot="0">
            <a:off x="1028700" y="1009650"/>
            <a:ext cx="12410474" cy="1197610"/>
          </a:xfrm>
          <a:prstGeom prst="rect">
            <a:avLst/>
          </a:prstGeom>
        </p:spPr>
        <p:txBody>
          <a:bodyPr anchor="t" rtlCol="false" tIns="0" lIns="0" bIns="0" rIns="0">
            <a:spAutoFit/>
          </a:bodyPr>
          <a:lstStyle/>
          <a:p>
            <a:pPr algn="l">
              <a:lnSpc>
                <a:spcPts val="4519"/>
              </a:lnSpc>
            </a:pPr>
            <a:r>
              <a:rPr lang="en-US" sz="3999" spc="-119">
                <a:solidFill>
                  <a:srgbClr val="000000"/>
                </a:solidFill>
                <a:latin typeface="Poppins Bold"/>
                <a:ea typeface="Poppins Bold"/>
                <a:cs typeface="Poppins Bold"/>
                <a:sym typeface="Poppins Bold"/>
              </a:rPr>
              <a:t>Can you create a chart or graph that shows the number of calls received in each time bucket?</a:t>
            </a:r>
          </a:p>
        </p:txBody>
      </p:sp>
      <p:sp>
        <p:nvSpPr>
          <p:cNvPr name="TextBox 23" id="23"/>
          <p:cNvSpPr txBox="true"/>
          <p:nvPr/>
        </p:nvSpPr>
        <p:spPr>
          <a:xfrm rot="0">
            <a:off x="752974" y="4290535"/>
            <a:ext cx="6200084" cy="3406455"/>
          </a:xfrm>
          <a:prstGeom prst="rect">
            <a:avLst/>
          </a:prstGeom>
        </p:spPr>
        <p:txBody>
          <a:bodyPr anchor="t" rtlCol="false" tIns="0" lIns="0" bIns="0" rIns="0">
            <a:spAutoFit/>
          </a:bodyPr>
          <a:lstStyle/>
          <a:p>
            <a:pPr algn="just" marL="610241" indent="-305120" lvl="1">
              <a:lnSpc>
                <a:spcPts val="3363"/>
              </a:lnSpc>
              <a:buFont typeface="Arial"/>
              <a:buChar char="•"/>
            </a:pPr>
            <a:r>
              <a:rPr lang="en-US" sz="2826">
                <a:solidFill>
                  <a:srgbClr val="000000"/>
                </a:solidFill>
                <a:latin typeface="Poppins"/>
                <a:ea typeface="Poppins"/>
                <a:cs typeface="Poppins"/>
                <a:sym typeface="Poppins"/>
              </a:rPr>
              <a:t>we can see the lots of call with respect to the incoming calls were abandoned in the morning, but as day progresses the abandoned calls are reduced.</a:t>
            </a:r>
          </a:p>
          <a:p>
            <a:pPr algn="just" marL="610241" indent="-305120" lvl="1">
              <a:lnSpc>
                <a:spcPts val="3363"/>
              </a:lnSpc>
              <a:buFont typeface="Arial"/>
              <a:buChar char="•"/>
            </a:pPr>
            <a:r>
              <a:rPr lang="en-US" sz="2826">
                <a:solidFill>
                  <a:srgbClr val="000000"/>
                </a:solidFill>
                <a:latin typeface="Poppins"/>
                <a:ea typeface="Poppins"/>
                <a:cs typeface="Poppins"/>
                <a:sym typeface="Poppins"/>
              </a:rPr>
              <a:t>So as the number of incoming calls as well.</a:t>
            </a:r>
          </a:p>
        </p:txBody>
      </p:sp>
      <p:sp>
        <p:nvSpPr>
          <p:cNvPr name="TextBox 24" id="24"/>
          <p:cNvSpPr txBox="true"/>
          <p:nvPr/>
        </p:nvSpPr>
        <p:spPr>
          <a:xfrm rot="0">
            <a:off x="11647226" y="1750585"/>
            <a:ext cx="2455685" cy="334772"/>
          </a:xfrm>
          <a:prstGeom prst="rect">
            <a:avLst/>
          </a:prstGeom>
        </p:spPr>
        <p:txBody>
          <a:bodyPr anchor="t" rtlCol="false" tIns="0" lIns="0" bIns="0" rIns="0">
            <a:spAutoFit/>
          </a:bodyPr>
          <a:lstStyle/>
          <a:p>
            <a:pPr algn="l">
              <a:lnSpc>
                <a:spcPts val="2599"/>
              </a:lnSpc>
            </a:pPr>
            <a:r>
              <a:rPr lang="en-US" sz="2300" spc="-69">
                <a:solidFill>
                  <a:srgbClr val="FFFFFF"/>
                </a:solidFill>
                <a:latin typeface="Poppins Bold"/>
                <a:ea typeface="Poppins Bold"/>
                <a:cs typeface="Poppins Bold"/>
                <a:sym typeface="Poppins Bold"/>
              </a:rPr>
              <a:t>Telephone calls</a:t>
            </a:r>
          </a:p>
        </p:txBody>
      </p:sp>
      <p:sp>
        <p:nvSpPr>
          <p:cNvPr name="TextBox 25" id="25"/>
          <p:cNvSpPr txBox="true"/>
          <p:nvPr/>
        </p:nvSpPr>
        <p:spPr>
          <a:xfrm rot="0">
            <a:off x="11808233" y="8165029"/>
            <a:ext cx="2133671" cy="384175"/>
          </a:xfrm>
          <a:prstGeom prst="rect">
            <a:avLst/>
          </a:prstGeom>
        </p:spPr>
        <p:txBody>
          <a:bodyPr anchor="t" rtlCol="false" tIns="0" lIns="0" bIns="0" rIns="0">
            <a:spAutoFit/>
          </a:bodyPr>
          <a:lstStyle/>
          <a:p>
            <a:pPr algn="l">
              <a:lnSpc>
                <a:spcPts val="2825"/>
              </a:lnSpc>
            </a:pPr>
            <a:r>
              <a:rPr lang="en-US" sz="2500" spc="-75">
                <a:solidFill>
                  <a:srgbClr val="FFFFFF"/>
                </a:solidFill>
                <a:latin typeface="Poppins Bold"/>
                <a:ea typeface="Poppins Bold"/>
                <a:cs typeface="Poppins Bold"/>
                <a:sym typeface="Poppins Bold"/>
              </a:rPr>
              <a:t>Mobile apps</a:t>
            </a:r>
          </a:p>
        </p:txBody>
      </p:sp>
      <p:sp>
        <p:nvSpPr>
          <p:cNvPr name="TextBox 26" id="26"/>
          <p:cNvSpPr txBox="true"/>
          <p:nvPr/>
        </p:nvSpPr>
        <p:spPr>
          <a:xfrm rot="0">
            <a:off x="14424617" y="3075222"/>
            <a:ext cx="2455685" cy="384175"/>
          </a:xfrm>
          <a:prstGeom prst="rect">
            <a:avLst/>
          </a:prstGeom>
        </p:spPr>
        <p:txBody>
          <a:bodyPr anchor="t" rtlCol="false" tIns="0" lIns="0" bIns="0" rIns="0">
            <a:spAutoFit/>
          </a:bodyPr>
          <a:lstStyle/>
          <a:p>
            <a:pPr algn="l">
              <a:lnSpc>
                <a:spcPts val="2825"/>
              </a:lnSpc>
            </a:pPr>
            <a:r>
              <a:rPr lang="en-US" sz="2500" spc="-75">
                <a:solidFill>
                  <a:srgbClr val="FFFFFF"/>
                </a:solidFill>
                <a:latin typeface="Poppins Bold"/>
                <a:ea typeface="Poppins Bold"/>
                <a:cs typeface="Poppins Bold"/>
                <a:sym typeface="Poppins Bold"/>
              </a:rPr>
              <a:t>Social media</a:t>
            </a:r>
          </a:p>
        </p:txBody>
      </p:sp>
      <p:sp>
        <p:nvSpPr>
          <p:cNvPr name="TextBox 27" id="27"/>
          <p:cNvSpPr txBox="true"/>
          <p:nvPr/>
        </p:nvSpPr>
        <p:spPr>
          <a:xfrm rot="0">
            <a:off x="14494242" y="6809653"/>
            <a:ext cx="1837767" cy="384175"/>
          </a:xfrm>
          <a:prstGeom prst="rect">
            <a:avLst/>
          </a:prstGeom>
        </p:spPr>
        <p:txBody>
          <a:bodyPr anchor="t" rtlCol="false" tIns="0" lIns="0" bIns="0" rIns="0">
            <a:spAutoFit/>
          </a:bodyPr>
          <a:lstStyle/>
          <a:p>
            <a:pPr algn="l">
              <a:lnSpc>
                <a:spcPts val="2825"/>
              </a:lnSpc>
            </a:pPr>
            <a:r>
              <a:rPr lang="en-US" sz="2500" spc="-75">
                <a:solidFill>
                  <a:srgbClr val="FFFFFF"/>
                </a:solidFill>
                <a:latin typeface="Poppins Bold"/>
                <a:ea typeface="Poppins Bold"/>
                <a:cs typeface="Poppins Bold"/>
                <a:sym typeface="Poppins Bold"/>
              </a:rPr>
              <a:t>Chatbots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91191" y="4319110"/>
            <a:ext cx="1194052" cy="1490237"/>
          </a:xfrm>
          <a:custGeom>
            <a:avLst/>
            <a:gdLst/>
            <a:ahLst/>
            <a:cxnLst/>
            <a:rect r="r" b="b" t="t" l="l"/>
            <a:pathLst>
              <a:path h="1490237" w="1194052">
                <a:moveTo>
                  <a:pt x="0" y="0"/>
                </a:moveTo>
                <a:lnTo>
                  <a:pt x="1194053" y="0"/>
                </a:lnTo>
                <a:lnTo>
                  <a:pt x="1194053" y="1490236"/>
                </a:lnTo>
                <a:lnTo>
                  <a:pt x="0" y="1490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1251045" y="8250160"/>
            <a:ext cx="2451270" cy="2177133"/>
            <a:chOff x="0" y="0"/>
            <a:chExt cx="772341" cy="685967"/>
          </a:xfrm>
        </p:grpSpPr>
        <p:sp>
          <p:nvSpPr>
            <p:cNvPr name="Freeform 4" id="4"/>
            <p:cNvSpPr/>
            <p:nvPr/>
          </p:nvSpPr>
          <p:spPr>
            <a:xfrm flipH="false" flipV="false" rot="0">
              <a:off x="0" y="0"/>
              <a:ext cx="772341" cy="685967"/>
            </a:xfrm>
            <a:custGeom>
              <a:avLst/>
              <a:gdLst/>
              <a:ahLst/>
              <a:cxnLst/>
              <a:rect r="r" b="b" t="t" l="l"/>
              <a:pathLst>
                <a:path h="685967" w="772341">
                  <a:moveTo>
                    <a:pt x="386171" y="685967"/>
                  </a:moveTo>
                  <a:lnTo>
                    <a:pt x="772341" y="0"/>
                  </a:lnTo>
                  <a:lnTo>
                    <a:pt x="0" y="0"/>
                  </a:lnTo>
                  <a:lnTo>
                    <a:pt x="386171" y="685967"/>
                  </a:lnTo>
                  <a:close/>
                </a:path>
              </a:pathLst>
            </a:custGeom>
            <a:solidFill>
              <a:srgbClr val="25303C"/>
            </a:solidFill>
          </p:spPr>
        </p:sp>
        <p:sp>
          <p:nvSpPr>
            <p:cNvPr name="TextBox 5" id="5"/>
            <p:cNvSpPr txBox="true"/>
            <p:nvPr/>
          </p:nvSpPr>
          <p:spPr>
            <a:xfrm>
              <a:off x="120678" y="-8152"/>
              <a:ext cx="530985" cy="37563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3567425">
            <a:off x="-1601381" y="9042550"/>
            <a:ext cx="4708710" cy="727767"/>
            <a:chOff x="0" y="0"/>
            <a:chExt cx="2292417" cy="354311"/>
          </a:xfrm>
        </p:grpSpPr>
        <p:sp>
          <p:nvSpPr>
            <p:cNvPr name="Freeform 7" id="7"/>
            <p:cNvSpPr/>
            <p:nvPr/>
          </p:nvSpPr>
          <p:spPr>
            <a:xfrm flipH="false" flipV="false" rot="0">
              <a:off x="0" y="0"/>
              <a:ext cx="2292417" cy="354311"/>
            </a:xfrm>
            <a:custGeom>
              <a:avLst/>
              <a:gdLst/>
              <a:ahLst/>
              <a:cxnLst/>
              <a:rect r="r" b="b" t="t" l="l"/>
              <a:pathLst>
                <a:path h="354311" w="2292417">
                  <a:moveTo>
                    <a:pt x="2089217" y="0"/>
                  </a:moveTo>
                  <a:lnTo>
                    <a:pt x="0" y="0"/>
                  </a:lnTo>
                  <a:lnTo>
                    <a:pt x="203200" y="354311"/>
                  </a:lnTo>
                  <a:lnTo>
                    <a:pt x="2292417" y="354311"/>
                  </a:lnTo>
                  <a:lnTo>
                    <a:pt x="2089217" y="0"/>
                  </a:lnTo>
                  <a:close/>
                </a:path>
              </a:pathLst>
            </a:custGeom>
            <a:solidFill>
              <a:srgbClr val="4050AB"/>
            </a:solidFill>
          </p:spPr>
        </p:sp>
        <p:sp>
          <p:nvSpPr>
            <p:cNvPr name="TextBox 8" id="8"/>
            <p:cNvSpPr txBox="true"/>
            <p:nvPr/>
          </p:nvSpPr>
          <p:spPr>
            <a:xfrm>
              <a:off x="101600" y="-57150"/>
              <a:ext cx="2089217" cy="41146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621854">
            <a:off x="14651876" y="1021735"/>
            <a:ext cx="6356947" cy="715549"/>
            <a:chOff x="0" y="0"/>
            <a:chExt cx="3334256" cy="375309"/>
          </a:xfrm>
        </p:grpSpPr>
        <p:sp>
          <p:nvSpPr>
            <p:cNvPr name="Freeform 10" id="10"/>
            <p:cNvSpPr/>
            <p:nvPr/>
          </p:nvSpPr>
          <p:spPr>
            <a:xfrm flipH="false" flipV="false" rot="0">
              <a:off x="0" y="0"/>
              <a:ext cx="3334256" cy="375309"/>
            </a:xfrm>
            <a:custGeom>
              <a:avLst/>
              <a:gdLst/>
              <a:ahLst/>
              <a:cxnLst/>
              <a:rect r="r" b="b" t="t" l="l"/>
              <a:pathLst>
                <a:path h="375309" w="3334256">
                  <a:moveTo>
                    <a:pt x="3131056" y="0"/>
                  </a:moveTo>
                  <a:lnTo>
                    <a:pt x="0" y="0"/>
                  </a:lnTo>
                  <a:lnTo>
                    <a:pt x="203200" y="375309"/>
                  </a:lnTo>
                  <a:lnTo>
                    <a:pt x="3334256" y="375309"/>
                  </a:lnTo>
                  <a:lnTo>
                    <a:pt x="3131056" y="0"/>
                  </a:lnTo>
                  <a:close/>
                </a:path>
              </a:pathLst>
            </a:custGeom>
            <a:solidFill>
              <a:srgbClr val="4050AB"/>
            </a:solidFill>
          </p:spPr>
        </p:sp>
        <p:sp>
          <p:nvSpPr>
            <p:cNvPr name="TextBox 11" id="11"/>
            <p:cNvSpPr txBox="true"/>
            <p:nvPr/>
          </p:nvSpPr>
          <p:spPr>
            <a:xfrm>
              <a:off x="101600" y="-57150"/>
              <a:ext cx="3131056" cy="43245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3621854">
            <a:off x="16428548" y="-1756796"/>
            <a:ext cx="5363385" cy="3116330"/>
            <a:chOff x="0" y="0"/>
            <a:chExt cx="2813127" cy="1634533"/>
          </a:xfrm>
        </p:grpSpPr>
        <p:sp>
          <p:nvSpPr>
            <p:cNvPr name="Freeform 13" id="13"/>
            <p:cNvSpPr/>
            <p:nvPr/>
          </p:nvSpPr>
          <p:spPr>
            <a:xfrm flipH="false" flipV="false" rot="0">
              <a:off x="0" y="0"/>
              <a:ext cx="2813127" cy="1634533"/>
            </a:xfrm>
            <a:custGeom>
              <a:avLst/>
              <a:gdLst/>
              <a:ahLst/>
              <a:cxnLst/>
              <a:rect r="r" b="b" t="t" l="l"/>
              <a:pathLst>
                <a:path h="1634533" w="2813127">
                  <a:moveTo>
                    <a:pt x="2609927" y="0"/>
                  </a:moveTo>
                  <a:lnTo>
                    <a:pt x="0" y="0"/>
                  </a:lnTo>
                  <a:lnTo>
                    <a:pt x="203200" y="1634533"/>
                  </a:lnTo>
                  <a:lnTo>
                    <a:pt x="2813127" y="1634533"/>
                  </a:lnTo>
                  <a:lnTo>
                    <a:pt x="2609927" y="0"/>
                  </a:lnTo>
                  <a:close/>
                </a:path>
              </a:pathLst>
            </a:custGeom>
            <a:solidFill>
              <a:srgbClr val="25303C"/>
            </a:solidFill>
          </p:spPr>
        </p:sp>
        <p:sp>
          <p:nvSpPr>
            <p:cNvPr name="TextBox 14" id="14"/>
            <p:cNvSpPr txBox="true"/>
            <p:nvPr/>
          </p:nvSpPr>
          <p:spPr>
            <a:xfrm>
              <a:off x="101600" y="-57150"/>
              <a:ext cx="2609927" cy="169168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88982">
            <a:off x="16101158" y="690090"/>
            <a:ext cx="897521" cy="570103"/>
            <a:chOff x="0" y="0"/>
            <a:chExt cx="509567" cy="323676"/>
          </a:xfrm>
        </p:grpSpPr>
        <p:sp>
          <p:nvSpPr>
            <p:cNvPr name="Freeform 16" id="16"/>
            <p:cNvSpPr/>
            <p:nvPr/>
          </p:nvSpPr>
          <p:spPr>
            <a:xfrm flipH="false" flipV="false" rot="0">
              <a:off x="0" y="0"/>
              <a:ext cx="509567" cy="323676"/>
            </a:xfrm>
            <a:custGeom>
              <a:avLst/>
              <a:gdLst/>
              <a:ahLst/>
              <a:cxnLst/>
              <a:rect r="r" b="b" t="t" l="l"/>
              <a:pathLst>
                <a:path h="323676" w="509567">
                  <a:moveTo>
                    <a:pt x="306367" y="0"/>
                  </a:moveTo>
                  <a:lnTo>
                    <a:pt x="0" y="0"/>
                  </a:lnTo>
                  <a:lnTo>
                    <a:pt x="203200" y="323676"/>
                  </a:lnTo>
                  <a:lnTo>
                    <a:pt x="509567" y="323676"/>
                  </a:lnTo>
                  <a:lnTo>
                    <a:pt x="306367" y="0"/>
                  </a:lnTo>
                  <a:close/>
                </a:path>
              </a:pathLst>
            </a:custGeom>
            <a:solidFill>
              <a:srgbClr val="4050AB"/>
            </a:solidFill>
          </p:spPr>
        </p:sp>
        <p:sp>
          <p:nvSpPr>
            <p:cNvPr name="TextBox 17" id="17"/>
            <p:cNvSpPr txBox="true"/>
            <p:nvPr/>
          </p:nvSpPr>
          <p:spPr>
            <a:xfrm>
              <a:off x="101600" y="-57150"/>
              <a:ext cx="306367" cy="38082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8982">
            <a:off x="16541572" y="1534142"/>
            <a:ext cx="871714" cy="535116"/>
            <a:chOff x="0" y="0"/>
            <a:chExt cx="527274" cy="323676"/>
          </a:xfrm>
        </p:grpSpPr>
        <p:sp>
          <p:nvSpPr>
            <p:cNvPr name="Freeform 19" id="19"/>
            <p:cNvSpPr/>
            <p:nvPr/>
          </p:nvSpPr>
          <p:spPr>
            <a:xfrm flipH="false" flipV="false" rot="0">
              <a:off x="0" y="0"/>
              <a:ext cx="527274" cy="323676"/>
            </a:xfrm>
            <a:custGeom>
              <a:avLst/>
              <a:gdLst/>
              <a:ahLst/>
              <a:cxnLst/>
              <a:rect r="r" b="b" t="t" l="l"/>
              <a:pathLst>
                <a:path h="323676" w="527274">
                  <a:moveTo>
                    <a:pt x="324074" y="0"/>
                  </a:moveTo>
                  <a:lnTo>
                    <a:pt x="0" y="0"/>
                  </a:lnTo>
                  <a:lnTo>
                    <a:pt x="203200" y="323676"/>
                  </a:lnTo>
                  <a:lnTo>
                    <a:pt x="527274" y="323676"/>
                  </a:lnTo>
                  <a:lnTo>
                    <a:pt x="324074" y="0"/>
                  </a:lnTo>
                  <a:close/>
                </a:path>
              </a:pathLst>
            </a:custGeom>
            <a:solidFill>
              <a:srgbClr val="25303C"/>
            </a:solidFill>
          </p:spPr>
        </p:sp>
        <p:sp>
          <p:nvSpPr>
            <p:cNvPr name="TextBox 20" id="20"/>
            <p:cNvSpPr txBox="true"/>
            <p:nvPr/>
          </p:nvSpPr>
          <p:spPr>
            <a:xfrm>
              <a:off x="101600" y="-57150"/>
              <a:ext cx="324074" cy="38082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7500659" y="2724115"/>
            <a:ext cx="9379643" cy="5637764"/>
          </a:xfrm>
          <a:custGeom>
            <a:avLst/>
            <a:gdLst/>
            <a:ahLst/>
            <a:cxnLst/>
            <a:rect r="r" b="b" t="t" l="l"/>
            <a:pathLst>
              <a:path h="5637764" w="9379643">
                <a:moveTo>
                  <a:pt x="0" y="0"/>
                </a:moveTo>
                <a:lnTo>
                  <a:pt x="9379643" y="0"/>
                </a:lnTo>
                <a:lnTo>
                  <a:pt x="9379643" y="5637764"/>
                </a:lnTo>
                <a:lnTo>
                  <a:pt x="0" y="5637764"/>
                </a:lnTo>
                <a:lnTo>
                  <a:pt x="0" y="0"/>
                </a:lnTo>
                <a:close/>
              </a:path>
            </a:pathLst>
          </a:custGeom>
          <a:blipFill>
            <a:blip r:embed="rId4"/>
            <a:stretch>
              <a:fillRect l="0" t="0" r="0" b="0"/>
            </a:stretch>
          </a:blipFill>
        </p:spPr>
      </p:sp>
      <p:sp>
        <p:nvSpPr>
          <p:cNvPr name="TextBox 22" id="22"/>
          <p:cNvSpPr txBox="true"/>
          <p:nvPr/>
        </p:nvSpPr>
        <p:spPr>
          <a:xfrm rot="0">
            <a:off x="1028700" y="1009650"/>
            <a:ext cx="13465542" cy="1197610"/>
          </a:xfrm>
          <a:prstGeom prst="rect">
            <a:avLst/>
          </a:prstGeom>
        </p:spPr>
        <p:txBody>
          <a:bodyPr anchor="t" rtlCol="false" tIns="0" lIns="0" bIns="0" rIns="0">
            <a:spAutoFit/>
          </a:bodyPr>
          <a:lstStyle/>
          <a:p>
            <a:pPr algn="l">
              <a:lnSpc>
                <a:spcPts val="4519"/>
              </a:lnSpc>
            </a:pPr>
            <a:r>
              <a:rPr lang="en-US" sz="3999" spc="-119">
                <a:solidFill>
                  <a:srgbClr val="000000"/>
                </a:solidFill>
                <a:latin typeface="Poppins Bold"/>
                <a:ea typeface="Poppins Bold"/>
                <a:cs typeface="Poppins Bold"/>
                <a:sym typeface="Poppins Bold"/>
              </a:rPr>
              <a:t>What is the minimum number of agents required in each time bucket to reduce the abandon rate to 10%?</a:t>
            </a:r>
          </a:p>
        </p:txBody>
      </p:sp>
      <p:sp>
        <p:nvSpPr>
          <p:cNvPr name="TextBox 23" id="23"/>
          <p:cNvSpPr txBox="true"/>
          <p:nvPr/>
        </p:nvSpPr>
        <p:spPr>
          <a:xfrm rot="0">
            <a:off x="752974" y="2874173"/>
            <a:ext cx="6200084" cy="5515387"/>
          </a:xfrm>
          <a:prstGeom prst="rect">
            <a:avLst/>
          </a:prstGeom>
        </p:spPr>
        <p:txBody>
          <a:bodyPr anchor="t" rtlCol="false" tIns="0" lIns="0" bIns="0" rIns="0">
            <a:spAutoFit/>
          </a:bodyPr>
          <a:lstStyle/>
          <a:p>
            <a:pPr algn="just" marL="610241" indent="-305120" lvl="1">
              <a:lnSpc>
                <a:spcPts val="3363"/>
              </a:lnSpc>
              <a:buFont typeface="Arial"/>
              <a:buChar char="•"/>
            </a:pPr>
            <a:r>
              <a:rPr lang="en-US" sz="2826">
                <a:solidFill>
                  <a:srgbClr val="000000"/>
                </a:solidFill>
                <a:latin typeface="Poppins"/>
                <a:ea typeface="Poppins"/>
                <a:cs typeface="Poppins"/>
                <a:sym typeface="Poppins"/>
              </a:rPr>
              <a:t>Keeping the average duration of call attended by agent as constant we can get the minimum number of agents required.</a:t>
            </a:r>
          </a:p>
          <a:p>
            <a:pPr algn="just" marL="610241" indent="-305120" lvl="1">
              <a:lnSpc>
                <a:spcPts val="3363"/>
              </a:lnSpc>
              <a:buFont typeface="Arial"/>
              <a:buChar char="•"/>
            </a:pPr>
            <a:r>
              <a:rPr lang="en-US" sz="2826">
                <a:solidFill>
                  <a:srgbClr val="000000"/>
                </a:solidFill>
                <a:latin typeface="Poppins"/>
                <a:ea typeface="Poppins"/>
                <a:cs typeface="Poppins"/>
                <a:sym typeface="Poppins"/>
              </a:rPr>
              <a:t>We need agents in time bucket of 9am-2pm and then from 6pm - 9pm</a:t>
            </a:r>
          </a:p>
          <a:p>
            <a:pPr algn="just" marL="610241" indent="-305120" lvl="1">
              <a:lnSpc>
                <a:spcPts val="3363"/>
              </a:lnSpc>
              <a:buFont typeface="Arial"/>
              <a:buChar char="•"/>
            </a:pPr>
            <a:r>
              <a:rPr lang="en-US" sz="2826">
                <a:solidFill>
                  <a:srgbClr val="000000"/>
                </a:solidFill>
                <a:latin typeface="Poppins"/>
                <a:ea typeface="Poppins"/>
                <a:cs typeface="Poppins"/>
                <a:sym typeface="Poppins"/>
              </a:rPr>
              <a:t>For remaining time bucket we have a enough count of agents to recieve the calls so as we can reduce the abondon rate to 10 %.</a:t>
            </a:r>
          </a:p>
        </p:txBody>
      </p:sp>
      <p:sp>
        <p:nvSpPr>
          <p:cNvPr name="TextBox 24" id="24"/>
          <p:cNvSpPr txBox="true"/>
          <p:nvPr/>
        </p:nvSpPr>
        <p:spPr>
          <a:xfrm rot="0">
            <a:off x="11808233" y="8165029"/>
            <a:ext cx="2133671" cy="384175"/>
          </a:xfrm>
          <a:prstGeom prst="rect">
            <a:avLst/>
          </a:prstGeom>
        </p:spPr>
        <p:txBody>
          <a:bodyPr anchor="t" rtlCol="false" tIns="0" lIns="0" bIns="0" rIns="0">
            <a:spAutoFit/>
          </a:bodyPr>
          <a:lstStyle/>
          <a:p>
            <a:pPr algn="l">
              <a:lnSpc>
                <a:spcPts val="2825"/>
              </a:lnSpc>
            </a:pPr>
            <a:r>
              <a:rPr lang="en-US" sz="2500" spc="-75">
                <a:solidFill>
                  <a:srgbClr val="FFFFFF"/>
                </a:solidFill>
                <a:latin typeface="Poppins Bold"/>
                <a:ea typeface="Poppins Bold"/>
                <a:cs typeface="Poppins Bold"/>
                <a:sym typeface="Poppins Bold"/>
              </a:rPr>
              <a:t>Mobile apps</a:t>
            </a:r>
          </a:p>
        </p:txBody>
      </p:sp>
      <p:sp>
        <p:nvSpPr>
          <p:cNvPr name="TextBox 25" id="25"/>
          <p:cNvSpPr txBox="true"/>
          <p:nvPr/>
        </p:nvSpPr>
        <p:spPr>
          <a:xfrm rot="0">
            <a:off x="14424617" y="3075222"/>
            <a:ext cx="2455685" cy="384175"/>
          </a:xfrm>
          <a:prstGeom prst="rect">
            <a:avLst/>
          </a:prstGeom>
        </p:spPr>
        <p:txBody>
          <a:bodyPr anchor="t" rtlCol="false" tIns="0" lIns="0" bIns="0" rIns="0">
            <a:spAutoFit/>
          </a:bodyPr>
          <a:lstStyle/>
          <a:p>
            <a:pPr algn="l">
              <a:lnSpc>
                <a:spcPts val="2825"/>
              </a:lnSpc>
            </a:pPr>
            <a:r>
              <a:rPr lang="en-US" sz="2500" spc="-75">
                <a:solidFill>
                  <a:srgbClr val="FFFFFF"/>
                </a:solidFill>
                <a:latin typeface="Poppins Bold"/>
                <a:ea typeface="Poppins Bold"/>
                <a:cs typeface="Poppins Bold"/>
                <a:sym typeface="Poppins Bold"/>
              </a:rPr>
              <a:t>Social media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91191" y="4319110"/>
            <a:ext cx="1194052" cy="1490237"/>
          </a:xfrm>
          <a:custGeom>
            <a:avLst/>
            <a:gdLst/>
            <a:ahLst/>
            <a:cxnLst/>
            <a:rect r="r" b="b" t="t" l="l"/>
            <a:pathLst>
              <a:path h="1490237" w="1194052">
                <a:moveTo>
                  <a:pt x="0" y="0"/>
                </a:moveTo>
                <a:lnTo>
                  <a:pt x="1194053" y="0"/>
                </a:lnTo>
                <a:lnTo>
                  <a:pt x="1194053" y="1490236"/>
                </a:lnTo>
                <a:lnTo>
                  <a:pt x="0" y="1490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1251045" y="8250160"/>
            <a:ext cx="2451270" cy="2177133"/>
            <a:chOff x="0" y="0"/>
            <a:chExt cx="772341" cy="685967"/>
          </a:xfrm>
        </p:grpSpPr>
        <p:sp>
          <p:nvSpPr>
            <p:cNvPr name="Freeform 4" id="4"/>
            <p:cNvSpPr/>
            <p:nvPr/>
          </p:nvSpPr>
          <p:spPr>
            <a:xfrm flipH="false" flipV="false" rot="0">
              <a:off x="0" y="0"/>
              <a:ext cx="772341" cy="685967"/>
            </a:xfrm>
            <a:custGeom>
              <a:avLst/>
              <a:gdLst/>
              <a:ahLst/>
              <a:cxnLst/>
              <a:rect r="r" b="b" t="t" l="l"/>
              <a:pathLst>
                <a:path h="685967" w="772341">
                  <a:moveTo>
                    <a:pt x="386171" y="685967"/>
                  </a:moveTo>
                  <a:lnTo>
                    <a:pt x="772341" y="0"/>
                  </a:lnTo>
                  <a:lnTo>
                    <a:pt x="0" y="0"/>
                  </a:lnTo>
                  <a:lnTo>
                    <a:pt x="386171" y="685967"/>
                  </a:lnTo>
                  <a:close/>
                </a:path>
              </a:pathLst>
            </a:custGeom>
            <a:solidFill>
              <a:srgbClr val="25303C"/>
            </a:solidFill>
          </p:spPr>
        </p:sp>
        <p:sp>
          <p:nvSpPr>
            <p:cNvPr name="TextBox 5" id="5"/>
            <p:cNvSpPr txBox="true"/>
            <p:nvPr/>
          </p:nvSpPr>
          <p:spPr>
            <a:xfrm>
              <a:off x="120678" y="-8152"/>
              <a:ext cx="530985" cy="37563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3567425">
            <a:off x="-1601381" y="9042550"/>
            <a:ext cx="4708710" cy="727767"/>
            <a:chOff x="0" y="0"/>
            <a:chExt cx="2292417" cy="354311"/>
          </a:xfrm>
        </p:grpSpPr>
        <p:sp>
          <p:nvSpPr>
            <p:cNvPr name="Freeform 7" id="7"/>
            <p:cNvSpPr/>
            <p:nvPr/>
          </p:nvSpPr>
          <p:spPr>
            <a:xfrm flipH="false" flipV="false" rot="0">
              <a:off x="0" y="0"/>
              <a:ext cx="2292417" cy="354311"/>
            </a:xfrm>
            <a:custGeom>
              <a:avLst/>
              <a:gdLst/>
              <a:ahLst/>
              <a:cxnLst/>
              <a:rect r="r" b="b" t="t" l="l"/>
              <a:pathLst>
                <a:path h="354311" w="2292417">
                  <a:moveTo>
                    <a:pt x="2089217" y="0"/>
                  </a:moveTo>
                  <a:lnTo>
                    <a:pt x="0" y="0"/>
                  </a:lnTo>
                  <a:lnTo>
                    <a:pt x="203200" y="354311"/>
                  </a:lnTo>
                  <a:lnTo>
                    <a:pt x="2292417" y="354311"/>
                  </a:lnTo>
                  <a:lnTo>
                    <a:pt x="2089217" y="0"/>
                  </a:lnTo>
                  <a:close/>
                </a:path>
              </a:pathLst>
            </a:custGeom>
            <a:solidFill>
              <a:srgbClr val="4050AB"/>
            </a:solidFill>
          </p:spPr>
        </p:sp>
        <p:sp>
          <p:nvSpPr>
            <p:cNvPr name="TextBox 8" id="8"/>
            <p:cNvSpPr txBox="true"/>
            <p:nvPr/>
          </p:nvSpPr>
          <p:spPr>
            <a:xfrm>
              <a:off x="101600" y="-57150"/>
              <a:ext cx="2089217" cy="41146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621854">
            <a:off x="14651876" y="1021735"/>
            <a:ext cx="6356947" cy="715549"/>
            <a:chOff x="0" y="0"/>
            <a:chExt cx="3334256" cy="375309"/>
          </a:xfrm>
        </p:grpSpPr>
        <p:sp>
          <p:nvSpPr>
            <p:cNvPr name="Freeform 10" id="10"/>
            <p:cNvSpPr/>
            <p:nvPr/>
          </p:nvSpPr>
          <p:spPr>
            <a:xfrm flipH="false" flipV="false" rot="0">
              <a:off x="0" y="0"/>
              <a:ext cx="3334256" cy="375309"/>
            </a:xfrm>
            <a:custGeom>
              <a:avLst/>
              <a:gdLst/>
              <a:ahLst/>
              <a:cxnLst/>
              <a:rect r="r" b="b" t="t" l="l"/>
              <a:pathLst>
                <a:path h="375309" w="3334256">
                  <a:moveTo>
                    <a:pt x="3131056" y="0"/>
                  </a:moveTo>
                  <a:lnTo>
                    <a:pt x="0" y="0"/>
                  </a:lnTo>
                  <a:lnTo>
                    <a:pt x="203200" y="375309"/>
                  </a:lnTo>
                  <a:lnTo>
                    <a:pt x="3334256" y="375309"/>
                  </a:lnTo>
                  <a:lnTo>
                    <a:pt x="3131056" y="0"/>
                  </a:lnTo>
                  <a:close/>
                </a:path>
              </a:pathLst>
            </a:custGeom>
            <a:solidFill>
              <a:srgbClr val="4050AB"/>
            </a:solidFill>
          </p:spPr>
        </p:sp>
        <p:sp>
          <p:nvSpPr>
            <p:cNvPr name="TextBox 11" id="11"/>
            <p:cNvSpPr txBox="true"/>
            <p:nvPr/>
          </p:nvSpPr>
          <p:spPr>
            <a:xfrm>
              <a:off x="101600" y="-57150"/>
              <a:ext cx="3131056" cy="43245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3621854">
            <a:off x="16428548" y="-1756796"/>
            <a:ext cx="5363385" cy="3116330"/>
            <a:chOff x="0" y="0"/>
            <a:chExt cx="2813127" cy="1634533"/>
          </a:xfrm>
        </p:grpSpPr>
        <p:sp>
          <p:nvSpPr>
            <p:cNvPr name="Freeform 13" id="13"/>
            <p:cNvSpPr/>
            <p:nvPr/>
          </p:nvSpPr>
          <p:spPr>
            <a:xfrm flipH="false" flipV="false" rot="0">
              <a:off x="0" y="0"/>
              <a:ext cx="2813127" cy="1634533"/>
            </a:xfrm>
            <a:custGeom>
              <a:avLst/>
              <a:gdLst/>
              <a:ahLst/>
              <a:cxnLst/>
              <a:rect r="r" b="b" t="t" l="l"/>
              <a:pathLst>
                <a:path h="1634533" w="2813127">
                  <a:moveTo>
                    <a:pt x="2609927" y="0"/>
                  </a:moveTo>
                  <a:lnTo>
                    <a:pt x="0" y="0"/>
                  </a:lnTo>
                  <a:lnTo>
                    <a:pt x="203200" y="1634533"/>
                  </a:lnTo>
                  <a:lnTo>
                    <a:pt x="2813127" y="1634533"/>
                  </a:lnTo>
                  <a:lnTo>
                    <a:pt x="2609927" y="0"/>
                  </a:lnTo>
                  <a:close/>
                </a:path>
              </a:pathLst>
            </a:custGeom>
            <a:solidFill>
              <a:srgbClr val="25303C"/>
            </a:solidFill>
          </p:spPr>
        </p:sp>
        <p:sp>
          <p:nvSpPr>
            <p:cNvPr name="TextBox 14" id="14"/>
            <p:cNvSpPr txBox="true"/>
            <p:nvPr/>
          </p:nvSpPr>
          <p:spPr>
            <a:xfrm>
              <a:off x="101600" y="-57150"/>
              <a:ext cx="2609927" cy="169168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88982">
            <a:off x="16101158" y="690090"/>
            <a:ext cx="897521" cy="570103"/>
            <a:chOff x="0" y="0"/>
            <a:chExt cx="509567" cy="323676"/>
          </a:xfrm>
        </p:grpSpPr>
        <p:sp>
          <p:nvSpPr>
            <p:cNvPr name="Freeform 16" id="16"/>
            <p:cNvSpPr/>
            <p:nvPr/>
          </p:nvSpPr>
          <p:spPr>
            <a:xfrm flipH="false" flipV="false" rot="0">
              <a:off x="0" y="0"/>
              <a:ext cx="509567" cy="323676"/>
            </a:xfrm>
            <a:custGeom>
              <a:avLst/>
              <a:gdLst/>
              <a:ahLst/>
              <a:cxnLst/>
              <a:rect r="r" b="b" t="t" l="l"/>
              <a:pathLst>
                <a:path h="323676" w="509567">
                  <a:moveTo>
                    <a:pt x="306367" y="0"/>
                  </a:moveTo>
                  <a:lnTo>
                    <a:pt x="0" y="0"/>
                  </a:lnTo>
                  <a:lnTo>
                    <a:pt x="203200" y="323676"/>
                  </a:lnTo>
                  <a:lnTo>
                    <a:pt x="509567" y="323676"/>
                  </a:lnTo>
                  <a:lnTo>
                    <a:pt x="306367" y="0"/>
                  </a:lnTo>
                  <a:close/>
                </a:path>
              </a:pathLst>
            </a:custGeom>
            <a:solidFill>
              <a:srgbClr val="4050AB"/>
            </a:solidFill>
          </p:spPr>
        </p:sp>
        <p:sp>
          <p:nvSpPr>
            <p:cNvPr name="TextBox 17" id="17"/>
            <p:cNvSpPr txBox="true"/>
            <p:nvPr/>
          </p:nvSpPr>
          <p:spPr>
            <a:xfrm>
              <a:off x="101600" y="-57150"/>
              <a:ext cx="306367" cy="38082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8982">
            <a:off x="16541572" y="1534142"/>
            <a:ext cx="871714" cy="535116"/>
            <a:chOff x="0" y="0"/>
            <a:chExt cx="527274" cy="323676"/>
          </a:xfrm>
        </p:grpSpPr>
        <p:sp>
          <p:nvSpPr>
            <p:cNvPr name="Freeform 19" id="19"/>
            <p:cNvSpPr/>
            <p:nvPr/>
          </p:nvSpPr>
          <p:spPr>
            <a:xfrm flipH="false" flipV="false" rot="0">
              <a:off x="0" y="0"/>
              <a:ext cx="527274" cy="323676"/>
            </a:xfrm>
            <a:custGeom>
              <a:avLst/>
              <a:gdLst/>
              <a:ahLst/>
              <a:cxnLst/>
              <a:rect r="r" b="b" t="t" l="l"/>
              <a:pathLst>
                <a:path h="323676" w="527274">
                  <a:moveTo>
                    <a:pt x="324074" y="0"/>
                  </a:moveTo>
                  <a:lnTo>
                    <a:pt x="0" y="0"/>
                  </a:lnTo>
                  <a:lnTo>
                    <a:pt x="203200" y="323676"/>
                  </a:lnTo>
                  <a:lnTo>
                    <a:pt x="527274" y="323676"/>
                  </a:lnTo>
                  <a:lnTo>
                    <a:pt x="324074" y="0"/>
                  </a:lnTo>
                  <a:close/>
                </a:path>
              </a:pathLst>
            </a:custGeom>
            <a:solidFill>
              <a:srgbClr val="25303C"/>
            </a:solidFill>
          </p:spPr>
        </p:sp>
        <p:sp>
          <p:nvSpPr>
            <p:cNvPr name="TextBox 20" id="20"/>
            <p:cNvSpPr txBox="true"/>
            <p:nvPr/>
          </p:nvSpPr>
          <p:spPr>
            <a:xfrm>
              <a:off x="101600" y="-57150"/>
              <a:ext cx="324074" cy="38082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719420" y="4824888"/>
            <a:ext cx="12251082" cy="4811025"/>
          </a:xfrm>
          <a:custGeom>
            <a:avLst/>
            <a:gdLst/>
            <a:ahLst/>
            <a:cxnLst/>
            <a:rect r="r" b="b" t="t" l="l"/>
            <a:pathLst>
              <a:path h="4811025" w="12251082">
                <a:moveTo>
                  <a:pt x="0" y="0"/>
                </a:moveTo>
                <a:lnTo>
                  <a:pt x="12251082" y="0"/>
                </a:lnTo>
                <a:lnTo>
                  <a:pt x="12251082" y="4811025"/>
                </a:lnTo>
                <a:lnTo>
                  <a:pt x="0" y="4811025"/>
                </a:lnTo>
                <a:lnTo>
                  <a:pt x="0" y="0"/>
                </a:lnTo>
                <a:close/>
              </a:path>
            </a:pathLst>
          </a:custGeom>
          <a:blipFill>
            <a:blip r:embed="rId4"/>
            <a:stretch>
              <a:fillRect l="0" t="0" r="0" b="0"/>
            </a:stretch>
          </a:blipFill>
        </p:spPr>
      </p:sp>
      <p:sp>
        <p:nvSpPr>
          <p:cNvPr name="TextBox 22" id="22"/>
          <p:cNvSpPr txBox="true"/>
          <p:nvPr/>
        </p:nvSpPr>
        <p:spPr>
          <a:xfrm rot="0">
            <a:off x="1028700" y="1009650"/>
            <a:ext cx="14918971" cy="1197610"/>
          </a:xfrm>
          <a:prstGeom prst="rect">
            <a:avLst/>
          </a:prstGeom>
        </p:spPr>
        <p:txBody>
          <a:bodyPr anchor="t" rtlCol="false" tIns="0" lIns="0" bIns="0" rIns="0">
            <a:spAutoFit/>
          </a:bodyPr>
          <a:lstStyle/>
          <a:p>
            <a:pPr algn="l">
              <a:lnSpc>
                <a:spcPts val="4519"/>
              </a:lnSpc>
            </a:pPr>
            <a:r>
              <a:rPr lang="en-US" sz="3999" spc="-119">
                <a:solidFill>
                  <a:srgbClr val="000000"/>
                </a:solidFill>
                <a:latin typeface="Poppins Bold"/>
                <a:ea typeface="Poppins Bold"/>
                <a:cs typeface="Poppins Bold"/>
                <a:sym typeface="Poppins Bold"/>
              </a:rPr>
              <a:t>Propose a manpower plan for each time bucket throughout the day, keeping the maximum abandon rate at 10%.</a:t>
            </a:r>
          </a:p>
        </p:txBody>
      </p:sp>
      <p:sp>
        <p:nvSpPr>
          <p:cNvPr name="TextBox 23" id="23"/>
          <p:cNvSpPr txBox="true"/>
          <p:nvPr/>
        </p:nvSpPr>
        <p:spPr>
          <a:xfrm rot="0">
            <a:off x="752974" y="2157230"/>
            <a:ext cx="15796944" cy="2562883"/>
          </a:xfrm>
          <a:prstGeom prst="rect">
            <a:avLst/>
          </a:prstGeom>
        </p:spPr>
        <p:txBody>
          <a:bodyPr anchor="t" rtlCol="false" tIns="0" lIns="0" bIns="0" rIns="0">
            <a:spAutoFit/>
          </a:bodyPr>
          <a:lstStyle/>
          <a:p>
            <a:pPr algn="just" marL="610241" indent="-305120" lvl="1">
              <a:lnSpc>
                <a:spcPts val="3363"/>
              </a:lnSpc>
              <a:buFont typeface="Arial"/>
              <a:buChar char="•"/>
            </a:pPr>
            <a:r>
              <a:rPr lang="en-US" sz="2826">
                <a:solidFill>
                  <a:srgbClr val="000000"/>
                </a:solidFill>
                <a:latin typeface="Poppins"/>
                <a:ea typeface="Poppins"/>
                <a:cs typeface="Poppins"/>
                <a:sym typeface="Poppins"/>
              </a:rPr>
              <a:t>Keeping the average call duration as 196.96 seconds and the time spent on the call by agent is 60% of 7.5 hrs we can come up with the plan of having agents higher count of agents from morning 9am then gradually reducing till 8pm.</a:t>
            </a:r>
          </a:p>
          <a:p>
            <a:pPr algn="just" marL="610241" indent="-305120" lvl="1">
              <a:lnSpc>
                <a:spcPts val="3363"/>
              </a:lnSpc>
              <a:buFont typeface="Arial"/>
              <a:buChar char="•"/>
            </a:pPr>
            <a:r>
              <a:rPr lang="en-US" sz="2826">
                <a:solidFill>
                  <a:srgbClr val="000000"/>
                </a:solidFill>
                <a:latin typeface="Poppins"/>
                <a:ea typeface="Poppins"/>
                <a:cs typeface="Poppins"/>
                <a:sym typeface="Poppins"/>
              </a:rPr>
              <a:t>Then there is a peak in call during time bucket of 8pm-9pm so the count of agents increased and then droped drastically till 5am in morning. then increasing till 9am.</a:t>
            </a:r>
          </a:p>
          <a:p>
            <a:pPr algn="just">
              <a:lnSpc>
                <a:spcPts val="3363"/>
              </a:lnSpc>
            </a:pPr>
          </a:p>
        </p:txBody>
      </p:sp>
      <p:sp>
        <p:nvSpPr>
          <p:cNvPr name="TextBox 24" id="24"/>
          <p:cNvSpPr txBox="true"/>
          <p:nvPr/>
        </p:nvSpPr>
        <p:spPr>
          <a:xfrm rot="0">
            <a:off x="14494242" y="6809653"/>
            <a:ext cx="1837767" cy="384175"/>
          </a:xfrm>
          <a:prstGeom prst="rect">
            <a:avLst/>
          </a:prstGeom>
        </p:spPr>
        <p:txBody>
          <a:bodyPr anchor="t" rtlCol="false" tIns="0" lIns="0" bIns="0" rIns="0">
            <a:spAutoFit/>
          </a:bodyPr>
          <a:lstStyle/>
          <a:p>
            <a:pPr algn="l">
              <a:lnSpc>
                <a:spcPts val="2825"/>
              </a:lnSpc>
            </a:pPr>
            <a:r>
              <a:rPr lang="en-US" sz="2500" spc="-75">
                <a:solidFill>
                  <a:srgbClr val="FFFFFF"/>
                </a:solidFill>
                <a:latin typeface="Poppins Bold"/>
                <a:ea typeface="Poppins Bold"/>
                <a:cs typeface="Poppins Bold"/>
                <a:sym typeface="Poppins Bold"/>
              </a:rPr>
              <a:t>Chatbots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DAGLBEA1L1E</dc:identifier>
  <dcterms:modified xsi:type="dcterms:W3CDTF">2011-08-01T06:04:30Z</dcterms:modified>
  <cp:revision>1</cp:revision>
  <dc:title>Presentation By, Pranav Jadhav</dc:title>
</cp:coreProperties>
</file>